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handoutMasterIdLst>
    <p:handoutMasterId r:id="rId76"/>
  </p:handoutMasterIdLst>
  <p:sldIdLst>
    <p:sldId id="384" r:id="rId2"/>
    <p:sldId id="385" r:id="rId3"/>
    <p:sldId id="386" r:id="rId4"/>
    <p:sldId id="458" r:id="rId5"/>
    <p:sldId id="388" r:id="rId6"/>
    <p:sldId id="389" r:id="rId7"/>
    <p:sldId id="390" r:id="rId8"/>
    <p:sldId id="394" r:id="rId9"/>
    <p:sldId id="391" r:id="rId10"/>
    <p:sldId id="392" r:id="rId11"/>
    <p:sldId id="395" r:id="rId12"/>
    <p:sldId id="396" r:id="rId13"/>
    <p:sldId id="398" r:id="rId14"/>
    <p:sldId id="399" r:id="rId15"/>
    <p:sldId id="400" r:id="rId16"/>
    <p:sldId id="401" r:id="rId17"/>
    <p:sldId id="402" r:id="rId18"/>
    <p:sldId id="403" r:id="rId19"/>
    <p:sldId id="397" r:id="rId20"/>
    <p:sldId id="404" r:id="rId21"/>
    <p:sldId id="405" r:id="rId22"/>
    <p:sldId id="406" r:id="rId23"/>
    <p:sldId id="407" r:id="rId24"/>
    <p:sldId id="408" r:id="rId25"/>
    <p:sldId id="411" r:id="rId26"/>
    <p:sldId id="412" r:id="rId27"/>
    <p:sldId id="413" r:id="rId28"/>
    <p:sldId id="414" r:id="rId29"/>
    <p:sldId id="415" r:id="rId30"/>
    <p:sldId id="416" r:id="rId31"/>
    <p:sldId id="417" r:id="rId32"/>
    <p:sldId id="418" r:id="rId33"/>
    <p:sldId id="419" r:id="rId34"/>
    <p:sldId id="420" r:id="rId35"/>
    <p:sldId id="421" r:id="rId36"/>
    <p:sldId id="422" r:id="rId37"/>
    <p:sldId id="423" r:id="rId38"/>
    <p:sldId id="424" r:id="rId39"/>
    <p:sldId id="425" r:id="rId40"/>
    <p:sldId id="426" r:id="rId41"/>
    <p:sldId id="427" r:id="rId42"/>
    <p:sldId id="428" r:id="rId43"/>
    <p:sldId id="429" r:id="rId44"/>
    <p:sldId id="430" r:id="rId45"/>
    <p:sldId id="431" r:id="rId46"/>
    <p:sldId id="432" r:id="rId47"/>
    <p:sldId id="433" r:id="rId48"/>
    <p:sldId id="434" r:id="rId49"/>
    <p:sldId id="435" r:id="rId50"/>
    <p:sldId id="436" r:id="rId51"/>
    <p:sldId id="437" r:id="rId52"/>
    <p:sldId id="438" r:id="rId53"/>
    <p:sldId id="439" r:id="rId54"/>
    <p:sldId id="440" r:id="rId55"/>
    <p:sldId id="441" r:id="rId56"/>
    <p:sldId id="442" r:id="rId57"/>
    <p:sldId id="443" r:id="rId58"/>
    <p:sldId id="444" r:id="rId59"/>
    <p:sldId id="445" r:id="rId60"/>
    <p:sldId id="446" r:id="rId61"/>
    <p:sldId id="447" r:id="rId62"/>
    <p:sldId id="448" r:id="rId63"/>
    <p:sldId id="449" r:id="rId64"/>
    <p:sldId id="450" r:id="rId65"/>
    <p:sldId id="451" r:id="rId66"/>
    <p:sldId id="452" r:id="rId67"/>
    <p:sldId id="453" r:id="rId68"/>
    <p:sldId id="454" r:id="rId69"/>
    <p:sldId id="455" r:id="rId70"/>
    <p:sldId id="456" r:id="rId71"/>
    <p:sldId id="457" r:id="rId72"/>
    <p:sldId id="459" r:id="rId73"/>
    <p:sldId id="297" r:id="rId7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FCC00"/>
    <a:srgbClr val="CC3300"/>
    <a:srgbClr val="FF0066"/>
    <a:srgbClr val="ABFFE9"/>
    <a:srgbClr val="CDEDFB"/>
    <a:srgbClr val="CCFCE9"/>
    <a:srgbClr val="009900"/>
  </p:clrMru>
</p:presentationPr>
</file>

<file path=ppt/tableStyles.xml><?xml version="1.0" encoding="utf-8"?>
<a:tblStyleLst xmlns:a="http://schemas.openxmlformats.org/drawingml/2006/main" def="{5C22544A-7EE6-4342-B048-85BDC9FD1C3A}">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2" autoAdjust="0"/>
    <p:restoredTop sz="94664" autoAdjust="0"/>
  </p:normalViewPr>
  <p:slideViewPr>
    <p:cSldViewPr>
      <p:cViewPr>
        <p:scale>
          <a:sx n="70" d="100"/>
          <a:sy n="70" d="100"/>
        </p:scale>
        <p:origin x="-1578" y="-4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fr-FR"/>
          </a:p>
        </p:txBody>
      </p:sp>
      <p:sp>
        <p:nvSpPr>
          <p:cNvPr id="2242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FB9254ED-66F5-486A-A725-608809327DC5}" type="datetimeFigureOut">
              <a:rPr lang="fr-FR"/>
              <a:pPr>
                <a:defRPr/>
              </a:pPr>
              <a:t>14/12/2019</a:t>
            </a:fld>
            <a:endParaRPr lang="fr-FR"/>
          </a:p>
        </p:txBody>
      </p:sp>
      <p:sp>
        <p:nvSpPr>
          <p:cNvPr id="2242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fr-FR"/>
          </a:p>
        </p:txBody>
      </p:sp>
      <p:sp>
        <p:nvSpPr>
          <p:cNvPr id="2242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96BC7F17-1A20-4668-B419-238D7D5F2395}"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fr-FR"/>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fr-FR"/>
          </a:p>
        </p:txBody>
      </p:sp>
      <p:sp>
        <p:nvSpPr>
          <p:cNvPr id="768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fr-FR"/>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3797BAD4-7291-49C7-9ED5-22B7384A2FCC}"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AB70B929-344A-436A-B746-F0CA3ECC7EB6}"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55F5B251-5537-43AE-BB84-149C0613C5A2}"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C8FC1F7-25DD-4BEB-A842-E66892DFAB7F}"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A1C7DF1-E7C2-43DD-AF96-752D95A8D586}"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B65251B-794A-4EAE-93A1-5F579348B6B2}"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798CBBFA-0971-44C0-9241-3D0B0C24FCC6}"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663FC300-BC7C-445F-9D51-8A11DE2CACA0}"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29B897BA-94AA-4C8F-A858-45381B7302C2}"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95A8A3C0-3382-49D4-8236-75860F577A78}"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43230ADD-7BFA-4D82-854E-9FE9E4CBBBAA}"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35C5336-A40D-4F10-B499-DA2F3B685916}"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D3500E51-F31B-4F9C-922F-C226EB75BDBE}"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838200" y="457200"/>
            <a:ext cx="7772400" cy="838200"/>
          </a:xfrm>
          <a:solidFill>
            <a:schemeClr val="accent2">
              <a:lumMod val="20000"/>
              <a:lumOff val="80000"/>
            </a:schemeClr>
          </a:solidFill>
        </p:spPr>
        <p:txBody>
          <a:bodyPr/>
          <a:lstStyle/>
          <a:p>
            <a:pPr>
              <a:defRPr/>
            </a:pPr>
            <a:r>
              <a:rPr lang="fr-FR" sz="3200" dirty="0" smtClean="0">
                <a:solidFill>
                  <a:srgbClr val="00B050"/>
                </a:solidFill>
                <a:latin typeface="Comic Sans MS" pitchFamily="66" charset="0"/>
              </a:rPr>
              <a:t>THEME</a:t>
            </a:r>
            <a:r>
              <a:rPr lang="fr-FR" sz="3200" dirty="0" smtClean="0">
                <a:latin typeface="Comic Sans MS" pitchFamily="66" charset="0"/>
              </a:rPr>
              <a:t>: </a:t>
            </a:r>
            <a:r>
              <a:rPr lang="fr-FR" sz="3200" b="1" u="sng" dirty="0" smtClean="0">
                <a:solidFill>
                  <a:srgbClr val="002060"/>
                </a:solidFill>
                <a:latin typeface="Comic Sans MS" pitchFamily="66" charset="0"/>
              </a:rPr>
              <a:t>LE RETOUR AU TRAVAIL</a:t>
            </a:r>
            <a:endParaRPr lang="fr-FR" sz="3200" b="1" u="sng" dirty="0" smtClean="0">
              <a:solidFill>
                <a:srgbClr val="002060"/>
              </a:solidFill>
            </a:endParaRPr>
          </a:p>
        </p:txBody>
      </p:sp>
      <p:sp>
        <p:nvSpPr>
          <p:cNvPr id="2051" name="Sous-titre 2"/>
          <p:cNvSpPr>
            <a:spLocks noGrp="1"/>
          </p:cNvSpPr>
          <p:nvPr>
            <p:ph type="subTitle" idx="1"/>
          </p:nvPr>
        </p:nvSpPr>
        <p:spPr>
          <a:xfrm>
            <a:off x="990600" y="1371600"/>
            <a:ext cx="7391400" cy="4267200"/>
          </a:xfrm>
          <a:blipFill dpi="0" rotWithShape="1">
            <a:blip r:embed="rId2" cstate="print"/>
            <a:srcRect/>
            <a:tile tx="0" ty="0" sx="100000" sy="100000" flip="none" algn="tl"/>
          </a:blipFill>
        </p:spPr>
        <p:txBody>
          <a:bodyPr/>
          <a:lstStyle/>
          <a:p>
            <a:pPr algn="just"/>
            <a:endParaRPr lang="fr-FR" sz="1600" b="1" smtClean="0">
              <a:latin typeface="Comic Sans MS" pitchFamily="66" charset="0"/>
            </a:endParaRPr>
          </a:p>
          <a:p>
            <a:pPr algn="just"/>
            <a:r>
              <a:rPr lang="fr-FR" sz="1600" smtClean="0">
                <a:latin typeface="Comic Sans MS" pitchFamily="66" charset="0"/>
              </a:rPr>
              <a:t>Le retour au travail des salariés atteints de maladies chroniques évolutives pose </a:t>
            </a:r>
            <a:r>
              <a:rPr lang="fr-FR" sz="1600" b="1" smtClean="0">
                <a:latin typeface="Comic Sans MS" pitchFamily="66" charset="0"/>
              </a:rPr>
              <a:t>un véritable problème </a:t>
            </a:r>
            <a:r>
              <a:rPr lang="fr-FR" sz="1600" smtClean="0">
                <a:latin typeface="Comic Sans MS" pitchFamily="66" charset="0"/>
              </a:rPr>
              <a:t>lié aux restrictions importantes et inaptitudes à leur poste de travail. Conserver l’emploi pour ces travailleurs fragilisés devient alors un </a:t>
            </a:r>
            <a:r>
              <a:rPr lang="fr-FR" sz="1600" b="1" u="sng" smtClean="0">
                <a:latin typeface="Comic Sans MS" pitchFamily="66" charset="0"/>
              </a:rPr>
              <a:t>enjeu majeur. </a:t>
            </a:r>
            <a:endParaRPr lang="fr-FR" sz="1600" smtClean="0">
              <a:latin typeface="Comic Sans MS" pitchFamily="66" charset="0"/>
            </a:endParaRPr>
          </a:p>
          <a:p>
            <a:pPr algn="just"/>
            <a:r>
              <a:rPr lang="fr-FR" sz="1600" smtClean="0">
                <a:latin typeface="Comic Sans MS" pitchFamily="66" charset="0"/>
              </a:rPr>
              <a:t>Afin de prévenir </a:t>
            </a:r>
            <a:r>
              <a:rPr lang="fr-FR" sz="1600" u="sng" smtClean="0">
                <a:latin typeface="Comic Sans MS" pitchFamily="66" charset="0"/>
              </a:rPr>
              <a:t>le risque de désinsertion professionnelle </a:t>
            </a:r>
            <a:r>
              <a:rPr lang="fr-FR" sz="1600" smtClean="0">
                <a:latin typeface="Comic Sans MS" pitchFamily="66" charset="0"/>
              </a:rPr>
              <a:t>et </a:t>
            </a:r>
            <a:r>
              <a:rPr lang="fr-FR" sz="1600" u="sng" smtClean="0">
                <a:latin typeface="Comic Sans MS" pitchFamily="66" charset="0"/>
              </a:rPr>
              <a:t>d’allonger la durée de la vie professionnelle</a:t>
            </a:r>
            <a:r>
              <a:rPr lang="fr-FR" sz="1600" smtClean="0">
                <a:latin typeface="Comic Sans MS" pitchFamily="66" charset="0"/>
              </a:rPr>
              <a:t> des travailleurs atteints de maladies chroniques évolutives, il est nécessaire de </a:t>
            </a:r>
            <a:r>
              <a:rPr lang="fr-FR" sz="1600" b="1" u="sng" smtClean="0">
                <a:latin typeface="Comic Sans MS" pitchFamily="66" charset="0"/>
              </a:rPr>
              <a:t>développer les modes d’organisation et les pratiques de management</a:t>
            </a:r>
            <a:r>
              <a:rPr lang="fr-FR" sz="1600" u="sng" smtClean="0">
                <a:latin typeface="Comic Sans MS" pitchFamily="66" charset="0"/>
              </a:rPr>
              <a:t>. </a:t>
            </a:r>
            <a:endParaRPr lang="fr-FR" sz="1600" smtClean="0">
              <a:latin typeface="Comic Sans MS" pitchFamily="66" charset="0"/>
            </a:endParaRPr>
          </a:p>
          <a:p>
            <a:pPr algn="just"/>
            <a:r>
              <a:rPr lang="fr-FR" sz="1600" smtClean="0">
                <a:latin typeface="Comic Sans MS" pitchFamily="66" charset="0"/>
              </a:rPr>
              <a:t>Par ailleurs, </a:t>
            </a:r>
            <a:r>
              <a:rPr lang="fr-FR" sz="1600" b="1" u="sng" smtClean="0">
                <a:latin typeface="Comic Sans MS" pitchFamily="66" charset="0"/>
              </a:rPr>
              <a:t>les médecins</a:t>
            </a:r>
            <a:r>
              <a:rPr lang="fr-FR" sz="1600" u="sng" smtClean="0">
                <a:latin typeface="Comic Sans MS" pitchFamily="66" charset="0"/>
              </a:rPr>
              <a:t> du travail doivent </a:t>
            </a:r>
            <a:r>
              <a:rPr lang="fr-FR" sz="1600" b="1" u="sng" smtClean="0">
                <a:latin typeface="Comic Sans MS" pitchFamily="66" charset="0"/>
              </a:rPr>
              <a:t>favoriser le retour de ces travailleurs à leurs postes de travail ou autres</a:t>
            </a:r>
            <a:r>
              <a:rPr lang="fr-FR" sz="1600" b="1" smtClean="0">
                <a:latin typeface="Comic Sans MS" pitchFamily="66" charset="0"/>
              </a:rPr>
              <a:t> le plus rapidement possible </a:t>
            </a:r>
            <a:r>
              <a:rPr lang="fr-FR" sz="1600" smtClean="0">
                <a:latin typeface="Comic Sans MS" pitchFamily="66" charset="0"/>
              </a:rPr>
              <a:t>pour améliorer et construire de nouveau leur santé physique et mentale. </a:t>
            </a:r>
          </a:p>
          <a:p>
            <a:pPr algn="just"/>
            <a:r>
              <a:rPr lang="fr-FR" sz="1600" b="1" smtClean="0">
                <a:latin typeface="Comic Sans MS" pitchFamily="66" charset="0"/>
              </a:rPr>
              <a:t>Un retour </a:t>
            </a:r>
            <a:r>
              <a:rPr lang="fr-FR" sz="1600" smtClean="0">
                <a:latin typeface="Comic Sans MS" pitchFamily="66" charset="0"/>
              </a:rPr>
              <a:t>au travail </a:t>
            </a:r>
            <a:r>
              <a:rPr lang="fr-FR" sz="1600" b="1" smtClean="0">
                <a:latin typeface="Comic Sans MS" pitchFamily="66" charset="0"/>
              </a:rPr>
              <a:t>rapide </a:t>
            </a:r>
            <a:r>
              <a:rPr lang="fr-FR" sz="1600" b="1" u="sng" smtClean="0">
                <a:latin typeface="Comic Sans MS" pitchFamily="66" charset="0"/>
              </a:rPr>
              <a:t>préserve une main-d’œuvre compétente et stable</a:t>
            </a:r>
            <a:r>
              <a:rPr lang="fr-FR" sz="1600" b="1" smtClean="0">
                <a:latin typeface="Comic Sans MS" pitchFamily="66" charset="0"/>
              </a:rPr>
              <a:t> </a:t>
            </a:r>
            <a:r>
              <a:rPr lang="fr-FR" sz="1600" smtClean="0">
                <a:latin typeface="Comic Sans MS" pitchFamily="66" charset="0"/>
              </a:rPr>
              <a:t>pour les employeurs et la société</a:t>
            </a:r>
            <a:r>
              <a:rPr lang="fr-FR" sz="1600" b="1" smtClean="0">
                <a:latin typeface="Comic Sans MS" pitchFamily="66" charset="0"/>
              </a:rPr>
              <a:t>, et </a:t>
            </a:r>
            <a:r>
              <a:rPr lang="fr-FR" sz="1600" b="1" u="sng" smtClean="0">
                <a:latin typeface="Comic Sans MS" pitchFamily="66" charset="0"/>
              </a:rPr>
              <a:t>réduit la pression sur la Caisse Nationale des Assurances Sociales</a:t>
            </a:r>
            <a:r>
              <a:rPr lang="fr-FR" sz="1600" b="1" smtClean="0">
                <a:latin typeface="Comic Sans MS" pitchFamily="66" charset="0"/>
              </a:rPr>
              <a:t> </a:t>
            </a:r>
            <a:r>
              <a:rPr lang="fr-FR" sz="1600" smtClean="0">
                <a:latin typeface="Comic Sans MS" pitchFamily="66" charset="0"/>
              </a:rPr>
              <a:t>pour l’assurance invalidité.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ctrTitle"/>
          </p:nvPr>
        </p:nvSpPr>
        <p:spPr>
          <a:xfrm>
            <a:off x="685800" y="609600"/>
            <a:ext cx="7772400" cy="762000"/>
          </a:xfrm>
        </p:spPr>
        <p:txBody>
          <a:bodyPr/>
          <a:lstStyle/>
          <a:p>
            <a:r>
              <a:rPr lang="fr-FR" sz="2000" b="1" u="sng" dirty="0" smtClean="0">
                <a:latin typeface="Comic Sans MS" pitchFamily="66" charset="0"/>
              </a:rPr>
              <a:t>LES MALADIES CHRONIQUES POSENT PROBLEMES</a:t>
            </a:r>
            <a:r>
              <a:rPr lang="fr-FR" dirty="0" smtClean="0"/>
              <a:t/>
            </a:r>
            <a:br>
              <a:rPr lang="fr-FR" dirty="0" smtClean="0"/>
            </a:br>
            <a:endParaRPr lang="fr-FR" dirty="0" smtClean="0"/>
          </a:p>
        </p:txBody>
      </p:sp>
      <p:sp>
        <p:nvSpPr>
          <p:cNvPr id="11267" name="Sous-titre 2"/>
          <p:cNvSpPr>
            <a:spLocks noGrp="1"/>
          </p:cNvSpPr>
          <p:nvPr>
            <p:ph type="subTitle" idx="1"/>
          </p:nvPr>
        </p:nvSpPr>
        <p:spPr>
          <a:xfrm>
            <a:off x="914400" y="1143000"/>
            <a:ext cx="7391400" cy="4953000"/>
          </a:xfrm>
        </p:spPr>
        <p:txBody>
          <a:bodyPr/>
          <a:lstStyle/>
          <a:p>
            <a:pPr algn="l">
              <a:buFont typeface="Wingdings" pitchFamily="2" charset="2"/>
              <a:buChar char="§"/>
            </a:pPr>
            <a:r>
              <a:rPr lang="fr-FR" sz="1800" dirty="0" smtClean="0">
                <a:latin typeface="Comic Sans MS" pitchFamily="66" charset="0"/>
              </a:rPr>
              <a:t> </a:t>
            </a:r>
            <a:r>
              <a:rPr lang="fr-FR" sz="1800" dirty="0" smtClean="0">
                <a:solidFill>
                  <a:srgbClr val="0070C0"/>
                </a:solidFill>
                <a:latin typeface="Comic Sans MS" pitchFamily="66" charset="0"/>
              </a:rPr>
              <a:t>Certaines maladies sont </a:t>
            </a:r>
            <a:r>
              <a:rPr lang="fr-FR" sz="1800" dirty="0" smtClean="0">
                <a:latin typeface="Comic Sans MS" pitchFamily="66" charset="0"/>
              </a:rPr>
              <a:t>appelées « extraprofessionnelles », elles occasionnent des effets </a:t>
            </a:r>
            <a:r>
              <a:rPr lang="fr-FR" sz="1800" dirty="0" smtClean="0">
                <a:solidFill>
                  <a:srgbClr val="0070C0"/>
                </a:solidFill>
                <a:latin typeface="Comic Sans MS" pitchFamily="66" charset="0"/>
              </a:rPr>
              <a:t>souvent non visibles </a:t>
            </a:r>
            <a:r>
              <a:rPr lang="fr-FR" sz="1800" dirty="0" smtClean="0">
                <a:latin typeface="Comic Sans MS" pitchFamily="66" charset="0"/>
              </a:rPr>
              <a:t>aux yeux de tous les collègues, les responsables hiérarchiques.</a:t>
            </a:r>
          </a:p>
          <a:p>
            <a:pPr algn="l">
              <a:buFont typeface="Wingdings" pitchFamily="2" charset="2"/>
              <a:buChar char="§"/>
            </a:pPr>
            <a:r>
              <a:rPr lang="fr-FR" sz="1800" dirty="0" smtClean="0">
                <a:latin typeface="Comic Sans MS" pitchFamily="66" charset="0"/>
              </a:rPr>
              <a:t> </a:t>
            </a:r>
            <a:r>
              <a:rPr lang="fr-FR" sz="1800" b="1" u="sng" dirty="0" smtClean="0">
                <a:solidFill>
                  <a:srgbClr val="0070C0"/>
                </a:solidFill>
                <a:latin typeface="Comic Sans MS" pitchFamily="66" charset="0"/>
              </a:rPr>
              <a:t>La difficulté </a:t>
            </a:r>
            <a:r>
              <a:rPr lang="fr-FR" sz="1800" u="sng" dirty="0" smtClean="0">
                <a:solidFill>
                  <a:srgbClr val="0070C0"/>
                </a:solidFill>
                <a:latin typeface="Comic Sans MS" pitchFamily="66" charset="0"/>
              </a:rPr>
              <a:t>et la complication de l’</a:t>
            </a:r>
            <a:r>
              <a:rPr lang="fr-FR" sz="1800" b="1" u="sng" dirty="0" smtClean="0">
                <a:solidFill>
                  <a:srgbClr val="0070C0"/>
                </a:solidFill>
                <a:latin typeface="Comic Sans MS" pitchFamily="66" charset="0"/>
              </a:rPr>
              <a:t>identification</a:t>
            </a:r>
            <a:r>
              <a:rPr lang="fr-FR" sz="1800" u="sng" dirty="0" smtClean="0">
                <a:solidFill>
                  <a:srgbClr val="0070C0"/>
                </a:solidFill>
                <a:latin typeface="Comic Sans MS" pitchFamily="66" charset="0"/>
              </a:rPr>
              <a:t> des personnes atteintes :</a:t>
            </a:r>
          </a:p>
          <a:p>
            <a:pPr algn="l">
              <a:buFontTx/>
              <a:buChar char="-"/>
            </a:pPr>
            <a:r>
              <a:rPr lang="fr-FR" sz="1800" u="sng" dirty="0" smtClean="0">
                <a:solidFill>
                  <a:srgbClr val="0070C0"/>
                </a:solidFill>
                <a:latin typeface="Comic Sans MS" pitchFamily="66" charset="0"/>
              </a:rPr>
              <a:t>la </a:t>
            </a:r>
            <a:r>
              <a:rPr lang="fr-FR" sz="1800" b="1" u="sng" dirty="0" smtClean="0">
                <a:solidFill>
                  <a:srgbClr val="0070C0"/>
                </a:solidFill>
                <a:latin typeface="Comic Sans MS" pitchFamily="66" charset="0"/>
              </a:rPr>
              <a:t>retenue</a:t>
            </a:r>
            <a:r>
              <a:rPr lang="fr-FR" sz="1800" u="sng" dirty="0" smtClean="0">
                <a:solidFill>
                  <a:srgbClr val="0070C0"/>
                </a:solidFill>
                <a:latin typeface="Comic Sans MS" pitchFamily="66" charset="0"/>
              </a:rPr>
              <a:t> de la part du salarié malade </a:t>
            </a:r>
            <a:r>
              <a:rPr lang="fr-FR" sz="1800" b="1" u="sng" dirty="0" smtClean="0">
                <a:solidFill>
                  <a:srgbClr val="0070C0"/>
                </a:solidFill>
                <a:latin typeface="Comic Sans MS" pitchFamily="66" charset="0"/>
              </a:rPr>
              <a:t>à déclarer </a:t>
            </a:r>
            <a:r>
              <a:rPr lang="fr-FR" sz="1800" u="sng" dirty="0" smtClean="0">
                <a:solidFill>
                  <a:srgbClr val="0070C0"/>
                </a:solidFill>
                <a:latin typeface="Comic Sans MS" pitchFamily="66" charset="0"/>
              </a:rPr>
              <a:t>ce type de maladie</a:t>
            </a:r>
          </a:p>
          <a:p>
            <a:pPr algn="l">
              <a:buFontTx/>
              <a:buChar char="-"/>
            </a:pPr>
            <a:r>
              <a:rPr lang="fr-FR" sz="1800" b="1" u="sng" dirty="0" smtClean="0">
                <a:solidFill>
                  <a:srgbClr val="0070C0"/>
                </a:solidFill>
                <a:latin typeface="Comic Sans MS" pitchFamily="66" charset="0"/>
              </a:rPr>
              <a:t>le mal à identifier </a:t>
            </a:r>
            <a:r>
              <a:rPr lang="fr-FR" sz="1800" u="sng" dirty="0" smtClean="0">
                <a:solidFill>
                  <a:srgbClr val="0070C0"/>
                </a:solidFill>
                <a:latin typeface="Comic Sans MS" pitchFamily="66" charset="0"/>
              </a:rPr>
              <a:t>la personne </a:t>
            </a:r>
            <a:r>
              <a:rPr lang="fr-FR" sz="1800" b="1" u="sng" dirty="0" smtClean="0">
                <a:solidFill>
                  <a:srgbClr val="0070C0"/>
                </a:solidFill>
                <a:latin typeface="Comic Sans MS" pitchFamily="66" charset="0"/>
              </a:rPr>
              <a:t>ressource</a:t>
            </a:r>
            <a:r>
              <a:rPr lang="fr-FR" sz="1800" u="sng" dirty="0" smtClean="0">
                <a:solidFill>
                  <a:srgbClr val="0070C0"/>
                </a:solidFill>
                <a:latin typeface="Comic Sans MS" pitchFamily="66" charset="0"/>
              </a:rPr>
              <a:t> dans l’entreprise.</a:t>
            </a:r>
          </a:p>
          <a:p>
            <a:pPr algn="l">
              <a:buFont typeface="Wingdings" pitchFamily="2" charset="2"/>
              <a:buChar char="§"/>
            </a:pPr>
            <a:r>
              <a:rPr lang="fr-FR" sz="1800" u="sng" dirty="0" smtClean="0">
                <a:solidFill>
                  <a:srgbClr val="0070C0"/>
                </a:solidFill>
                <a:latin typeface="Comic Sans MS" pitchFamily="66" charset="0"/>
              </a:rPr>
              <a:t> La maladie chronique </a:t>
            </a:r>
            <a:r>
              <a:rPr lang="fr-FR" sz="1800" b="1" u="sng" dirty="0" smtClean="0">
                <a:solidFill>
                  <a:srgbClr val="0070C0"/>
                </a:solidFill>
                <a:latin typeface="Comic Sans MS" pitchFamily="66" charset="0"/>
              </a:rPr>
              <a:t>contraint</a:t>
            </a:r>
            <a:r>
              <a:rPr lang="fr-FR" sz="1800" u="sng" dirty="0" smtClean="0">
                <a:solidFill>
                  <a:srgbClr val="0070C0"/>
                </a:solidFill>
                <a:latin typeface="Comic Sans MS" pitchFamily="66" charset="0"/>
              </a:rPr>
              <a:t> les malades à une « gestion sans fin » de leur vie qui </a:t>
            </a:r>
            <a:r>
              <a:rPr lang="fr-FR" sz="1800" b="1" u="sng" dirty="0" smtClean="0">
                <a:solidFill>
                  <a:srgbClr val="0070C0"/>
                </a:solidFill>
                <a:latin typeface="Comic Sans MS" pitchFamily="66" charset="0"/>
              </a:rPr>
              <a:t>influence leur façon de travailler</a:t>
            </a:r>
            <a:r>
              <a:rPr lang="fr-FR" sz="1800" u="sng" dirty="0" smtClean="0">
                <a:solidFill>
                  <a:srgbClr val="0070C0"/>
                </a:solidFill>
                <a:latin typeface="Comic Sans MS" pitchFamily="66" charset="0"/>
              </a:rPr>
              <a:t>.</a:t>
            </a:r>
          </a:p>
          <a:p>
            <a:pPr algn="l">
              <a:buFont typeface="Wingdings" pitchFamily="2" charset="2"/>
              <a:buChar char="§"/>
            </a:pPr>
            <a:r>
              <a:rPr lang="fr-FR" sz="1800" u="sng" dirty="0" smtClean="0">
                <a:solidFill>
                  <a:srgbClr val="0070C0"/>
                </a:solidFill>
                <a:latin typeface="Comic Sans MS" pitchFamily="66" charset="0"/>
              </a:rPr>
              <a:t> </a:t>
            </a:r>
            <a:r>
              <a:rPr lang="fr-FR" sz="1800" b="1" u="sng" dirty="0" smtClean="0">
                <a:solidFill>
                  <a:srgbClr val="0070C0"/>
                </a:solidFill>
                <a:latin typeface="Comic Sans MS" pitchFamily="66" charset="0"/>
              </a:rPr>
              <a:t>Le grand nombre d’acteurs susceptibles</a:t>
            </a:r>
            <a:r>
              <a:rPr lang="fr-FR" sz="1800" u="sng" dirty="0" smtClean="0">
                <a:solidFill>
                  <a:srgbClr val="0070C0"/>
                </a:solidFill>
                <a:latin typeface="Comic Sans MS" pitchFamily="66" charset="0"/>
              </a:rPr>
              <a:t> de s’en occuper</a:t>
            </a:r>
            <a:r>
              <a:rPr lang="fr-FR" sz="1800" dirty="0" smtClean="0">
                <a:latin typeface="Comic Sans MS" pitchFamily="66" charset="0"/>
              </a:rPr>
              <a:t> :</a:t>
            </a:r>
          </a:p>
          <a:p>
            <a:pPr algn="l"/>
            <a:r>
              <a:rPr lang="fr-FR" sz="1800" dirty="0" smtClean="0">
                <a:latin typeface="Comic Sans MS" pitchFamily="66" charset="0"/>
              </a:rPr>
              <a:t>- Médecins, du travail, conseil, généraliste, spécialiste, rééducateur fonctionnel, ergothérapeute, assistant social, infirmier…</a:t>
            </a:r>
          </a:p>
          <a:p>
            <a:pPr algn="l">
              <a:buFontTx/>
              <a:buChar char="-"/>
            </a:pPr>
            <a:r>
              <a:rPr lang="fr-FR" sz="1800" dirty="0" smtClean="0">
                <a:latin typeface="Comic Sans MS" pitchFamily="66" charset="0"/>
              </a:rPr>
              <a:t>Employeur, responsables et managers de proximité, collègues et syndicat…</a:t>
            </a:r>
          </a:p>
          <a:p>
            <a:pPr algn="l">
              <a:buFontTx/>
              <a:buChar char="-"/>
            </a:pPr>
            <a:r>
              <a:rPr lang="fr-FR" sz="1800" dirty="0" smtClean="0">
                <a:latin typeface="Comic Sans MS" pitchFamily="66" charset="0"/>
              </a:rPr>
              <a:t>Associations.</a:t>
            </a:r>
          </a:p>
          <a:p>
            <a:endParaRPr lang="fr-F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ctrTitle"/>
          </p:nvPr>
        </p:nvSpPr>
        <p:spPr>
          <a:xfrm>
            <a:off x="838200" y="2286000"/>
            <a:ext cx="7696200" cy="2133600"/>
          </a:xfrm>
          <a:gradFill rotWithShape="0">
            <a:gsLst>
              <a:gs pos="0">
                <a:srgbClr val="FFEFD1"/>
              </a:gs>
              <a:gs pos="64999">
                <a:srgbClr val="F0EBD5"/>
              </a:gs>
              <a:gs pos="100000">
                <a:srgbClr val="D1C39F"/>
              </a:gs>
            </a:gsLst>
            <a:lin ang="2700000"/>
          </a:gradFill>
        </p:spPr>
        <p:txBody>
          <a:bodyPr/>
          <a:lstStyle/>
          <a:p>
            <a:pPr algn="just"/>
            <a:r>
              <a:rPr lang="fr-FR" dirty="0" smtClean="0"/>
              <a:t/>
            </a:r>
            <a:br>
              <a:rPr lang="fr-FR" dirty="0" smtClean="0"/>
            </a:br>
            <a:r>
              <a:rPr lang="fr-FR" dirty="0" smtClean="0"/>
              <a:t> </a:t>
            </a:r>
            <a:br>
              <a:rPr lang="fr-FR" dirty="0" smtClean="0"/>
            </a:br>
            <a:r>
              <a:rPr lang="fr-FR" sz="2400" u="sng" dirty="0" smtClean="0">
                <a:solidFill>
                  <a:srgbClr val="0070C0"/>
                </a:solidFill>
                <a:latin typeface="Comic Sans MS" pitchFamily="66" charset="0"/>
              </a:rPr>
              <a:t>Le tabac, une mauvaise alimentation, l’alcool et le manque d’activité physique . Facteurs liés au mode de vie qui serait possible de le modifier </a:t>
            </a:r>
            <a:r>
              <a:rPr lang="fr-FR" sz="2400" dirty="0" smtClean="0">
                <a:latin typeface="Comic Sans MS" pitchFamily="66" charset="0"/>
              </a:rPr>
              <a:t>par des changements de comportement et /ou par l’influence d’initiatives de promotion de la santé au travail.</a:t>
            </a:r>
            <a:br>
              <a:rPr lang="fr-FR" sz="2400" dirty="0" smtClean="0">
                <a:latin typeface="Comic Sans MS" pitchFamily="66" charset="0"/>
              </a:rPr>
            </a:br>
            <a:r>
              <a:rPr lang="fr-FR" dirty="0" smtClean="0"/>
              <a:t/>
            </a:r>
            <a:br>
              <a:rPr lang="fr-FR" dirty="0" smtClean="0"/>
            </a:br>
            <a:r>
              <a:rPr lang="fr-FR" dirty="0" smtClean="0"/>
              <a:t> </a:t>
            </a:r>
          </a:p>
        </p:txBody>
      </p:sp>
      <p:sp>
        <p:nvSpPr>
          <p:cNvPr id="12291" name="Sous-titre 2"/>
          <p:cNvSpPr>
            <a:spLocks noGrp="1"/>
          </p:cNvSpPr>
          <p:nvPr>
            <p:ph type="subTitle" idx="1"/>
          </p:nvPr>
        </p:nvSpPr>
        <p:spPr>
          <a:xfrm>
            <a:off x="1371600" y="762000"/>
            <a:ext cx="6629400" cy="990600"/>
          </a:xfrm>
        </p:spPr>
        <p:txBody>
          <a:bodyPr/>
          <a:lstStyle/>
          <a:p>
            <a:r>
              <a:rPr lang="fr-FR" sz="2400" b="1" u="sng" dirty="0" smtClean="0">
                <a:latin typeface="Comic Sans MS" pitchFamily="66" charset="0"/>
              </a:rPr>
              <a:t>FACTEURS PRINCIPAUX DES MALADIES CHRONIQUES NON TRANSMISSIBLES </a:t>
            </a:r>
            <a:endParaRPr lang="fr-FR" sz="2400" u="sng" dirty="0" smtClean="0">
              <a:latin typeface="Comic Sans MS" pitchFamily="66" charset="0"/>
            </a:endParaRPr>
          </a:p>
          <a:p>
            <a:endParaRPr lang="fr-F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p:cNvSpPr>
            <a:spLocks noGrp="1"/>
          </p:cNvSpPr>
          <p:nvPr>
            <p:ph type="ctrTitle"/>
          </p:nvPr>
        </p:nvSpPr>
        <p:spPr>
          <a:xfrm>
            <a:off x="685800" y="609600"/>
            <a:ext cx="7772400" cy="917575"/>
          </a:xfrm>
        </p:spPr>
        <p:txBody>
          <a:bodyPr/>
          <a:lstStyle/>
          <a:p>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u="sng" dirty="0" smtClean="0">
                <a:latin typeface="Comic Sans MS" pitchFamily="66" charset="0"/>
              </a:rPr>
              <a:t>POURQUOI L’ENTREPRISE DOIT-ELLE </a:t>
            </a:r>
            <a:br>
              <a:rPr lang="fr-FR" sz="2400" b="1" u="sng" dirty="0" smtClean="0">
                <a:latin typeface="Comic Sans MS" pitchFamily="66" charset="0"/>
              </a:rPr>
            </a:br>
            <a:r>
              <a:rPr lang="fr-FR" sz="2400" b="1" u="sng" dirty="0" smtClean="0">
                <a:latin typeface="Comic Sans MS" pitchFamily="66" charset="0"/>
              </a:rPr>
              <a:t>S’ Y INTERESSER ?</a:t>
            </a:r>
            <a:r>
              <a:rPr lang="fr-FR" dirty="0" smtClean="0"/>
              <a:t/>
            </a:r>
            <a:br>
              <a:rPr lang="fr-FR" dirty="0" smtClean="0"/>
            </a:br>
            <a:endParaRPr lang="fr-FR" dirty="0" smtClean="0"/>
          </a:p>
        </p:txBody>
      </p:sp>
      <p:sp>
        <p:nvSpPr>
          <p:cNvPr id="13315" name="Sous-titre 2"/>
          <p:cNvSpPr>
            <a:spLocks noGrp="1"/>
          </p:cNvSpPr>
          <p:nvPr>
            <p:ph type="subTitle" idx="1"/>
          </p:nvPr>
        </p:nvSpPr>
        <p:spPr>
          <a:xfrm>
            <a:off x="914400" y="1981200"/>
            <a:ext cx="7620000" cy="3581400"/>
          </a:xfrm>
          <a:gradFill rotWithShape="0">
            <a:gsLst>
              <a:gs pos="0">
                <a:srgbClr val="FBEAC7"/>
              </a:gs>
              <a:gs pos="17999">
                <a:srgbClr val="FEE7F2"/>
              </a:gs>
              <a:gs pos="36000">
                <a:srgbClr val="FAC77D"/>
              </a:gs>
              <a:gs pos="61000">
                <a:srgbClr val="FBA97D"/>
              </a:gs>
              <a:gs pos="82001">
                <a:srgbClr val="FBD49C"/>
              </a:gs>
              <a:gs pos="100000">
                <a:srgbClr val="FEE7F2"/>
              </a:gs>
            </a:gsLst>
            <a:lin ang="2700000"/>
          </a:gradFill>
        </p:spPr>
        <p:txBody>
          <a:bodyPr/>
          <a:lstStyle/>
          <a:p>
            <a:pPr algn="l"/>
            <a:r>
              <a:rPr lang="fr-FR" sz="2000" dirty="0" smtClean="0"/>
              <a:t>• </a:t>
            </a:r>
            <a:r>
              <a:rPr lang="fr-FR" sz="2000" u="sng" dirty="0" smtClean="0">
                <a:solidFill>
                  <a:srgbClr val="0070C0"/>
                </a:solidFill>
                <a:latin typeface="Comic Sans MS" pitchFamily="66" charset="0"/>
              </a:rPr>
              <a:t>Le nombre croissant des personnes touchées ;</a:t>
            </a:r>
          </a:p>
          <a:p>
            <a:pPr algn="l"/>
            <a:r>
              <a:rPr lang="fr-FR" sz="2000" u="sng" dirty="0" smtClean="0">
                <a:solidFill>
                  <a:srgbClr val="0070C0"/>
                </a:solidFill>
              </a:rPr>
              <a:t>• </a:t>
            </a:r>
            <a:r>
              <a:rPr lang="fr-FR" sz="2000" u="sng" dirty="0" smtClean="0">
                <a:solidFill>
                  <a:srgbClr val="0070C0"/>
                </a:solidFill>
                <a:latin typeface="Comic Sans MS" pitchFamily="66" charset="0"/>
              </a:rPr>
              <a:t>Le progrès thérapeutiques permettant le retour à l’emploi ;</a:t>
            </a:r>
          </a:p>
          <a:p>
            <a:pPr algn="l"/>
            <a:r>
              <a:rPr lang="fr-FR" sz="2000" u="sng" dirty="0" smtClean="0">
                <a:solidFill>
                  <a:srgbClr val="0070C0"/>
                </a:solidFill>
                <a:latin typeface="Comic Sans MS" pitchFamily="66" charset="0"/>
              </a:rPr>
              <a:t>• L’allongement de la vie professionnelle et le vieillissement de la population salariée ;</a:t>
            </a:r>
          </a:p>
          <a:p>
            <a:pPr algn="l"/>
            <a:r>
              <a:rPr lang="fr-FR" sz="2000" u="sng" dirty="0" smtClean="0">
                <a:solidFill>
                  <a:srgbClr val="0070C0"/>
                </a:solidFill>
                <a:latin typeface="Comic Sans MS" pitchFamily="66" charset="0"/>
              </a:rPr>
              <a:t>• Le poids économique pour l’entreprise de plus en plus compliqué et difficile à supporter ; </a:t>
            </a:r>
          </a:p>
          <a:p>
            <a:pPr algn="l"/>
            <a:r>
              <a:rPr lang="fr-FR" sz="2000" u="sng" dirty="0" smtClean="0">
                <a:solidFill>
                  <a:srgbClr val="0070C0"/>
                </a:solidFill>
                <a:latin typeface="Comic Sans MS" pitchFamily="66" charset="0"/>
              </a:rPr>
              <a:t>• L’identification de ces maladies dans le travail est difficile ;</a:t>
            </a:r>
          </a:p>
          <a:p>
            <a:pPr algn="l"/>
            <a:r>
              <a:rPr lang="fr-FR" sz="2000" u="sng" dirty="0" smtClean="0">
                <a:solidFill>
                  <a:srgbClr val="0070C0"/>
                </a:solidFill>
                <a:latin typeface="Comic Sans MS" pitchFamily="66" charset="0"/>
              </a:rPr>
              <a:t>• L’impact de ces maladies sur le salarié malade et sur l’activité professionnelle est très important.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ctrTitle"/>
          </p:nvPr>
        </p:nvSpPr>
        <p:spPr>
          <a:xfrm>
            <a:off x="762000" y="609600"/>
            <a:ext cx="7772400" cy="381000"/>
          </a:xfrm>
          <a:solidFill>
            <a:schemeClr val="accent6">
              <a:lumMod val="20000"/>
              <a:lumOff val="80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u="sng" dirty="0" smtClean="0">
                <a:latin typeface="Comic Sans MS" pitchFamily="66" charset="0"/>
              </a:rPr>
              <a:t>EFFETS DES MALADIES CHRONIQUES</a:t>
            </a:r>
            <a:r>
              <a:rPr lang="fr-FR" dirty="0" smtClean="0"/>
              <a:t/>
            </a:r>
            <a:br>
              <a:rPr lang="fr-FR" dirty="0" smtClean="0"/>
            </a:br>
            <a:endParaRPr lang="fr-FR" dirty="0" smtClean="0"/>
          </a:p>
        </p:txBody>
      </p:sp>
      <p:sp>
        <p:nvSpPr>
          <p:cNvPr id="14339" name="Sous-titre 2"/>
          <p:cNvSpPr>
            <a:spLocks noGrp="1"/>
          </p:cNvSpPr>
          <p:nvPr>
            <p:ph type="subTitle" idx="1"/>
          </p:nvPr>
        </p:nvSpPr>
        <p:spPr>
          <a:xfrm>
            <a:off x="914400" y="1295400"/>
            <a:ext cx="7315200" cy="5029200"/>
          </a:xfrm>
        </p:spPr>
        <p:txBody>
          <a:bodyPr/>
          <a:lstStyle/>
          <a:p>
            <a:pPr algn="just"/>
            <a:r>
              <a:rPr lang="fr-FR" sz="2000" u="sng" dirty="0" smtClean="0">
                <a:solidFill>
                  <a:srgbClr val="0070C0"/>
                </a:solidFill>
                <a:latin typeface="Comic Sans MS" pitchFamily="66" charset="0"/>
              </a:rPr>
              <a:t>Les maladies chroniques évolutives peuvent générer de fortes répercussions, à plus ou moins long terme, dans la vie quotidienne et professionnelle</a:t>
            </a:r>
            <a:r>
              <a:rPr lang="fr-FR" sz="2000" dirty="0" smtClean="0">
                <a:latin typeface="Comic Sans MS" pitchFamily="66" charset="0"/>
              </a:rPr>
              <a:t> :</a:t>
            </a:r>
          </a:p>
          <a:p>
            <a:pPr algn="just"/>
            <a:r>
              <a:rPr lang="fr-FR" sz="2000" dirty="0" smtClean="0">
                <a:latin typeface="Comic Sans MS" pitchFamily="66" charset="0"/>
              </a:rPr>
              <a:t> - elles se traduisent dans nombre de cas par un risque d’invalidité, ou de handicap temporaire ou définitif.</a:t>
            </a:r>
          </a:p>
          <a:p>
            <a:pPr algn="just"/>
            <a:r>
              <a:rPr lang="fr-FR" sz="2000" dirty="0" smtClean="0">
                <a:latin typeface="Comic Sans MS" pitchFamily="66" charset="0"/>
              </a:rPr>
              <a:t>- la chronicité et l'évolutivité de la maladie peuvent engendrer des effets non visibles aux yeux des collègues et de la hiérarchie.</a:t>
            </a:r>
          </a:p>
          <a:p>
            <a:pPr algn="just">
              <a:buFontTx/>
              <a:buChar char="-"/>
            </a:pPr>
            <a:r>
              <a:rPr lang="fr-FR" sz="2000" dirty="0" smtClean="0">
                <a:latin typeface="Comic Sans MS" pitchFamily="66" charset="0"/>
              </a:rPr>
              <a:t>peuvent avoir un impact important dans l'organisation du travail et dans les relations avec le collectif. </a:t>
            </a:r>
          </a:p>
          <a:p>
            <a:pPr algn="just"/>
            <a:r>
              <a:rPr lang="fr-FR" sz="2000" dirty="0" smtClean="0">
                <a:latin typeface="Comic Sans MS" pitchFamily="66" charset="0"/>
              </a:rPr>
              <a:t>Si des personnes atteintes de maladies chroniques évolutives peuvent travailler sans que les effets de leurs pathologies leur posent des difficultés, d'autres doivent gérer des effets plus lourds au quotidien, parfois mettre un terme à leur activité dans l'entreprise.</a:t>
            </a:r>
          </a:p>
          <a:p>
            <a:r>
              <a:rPr lang="fr-FR" sz="1400" dirty="0" smtClean="0"/>
              <a:t> </a:t>
            </a:r>
          </a:p>
          <a:p>
            <a:endParaRPr lang="fr-FR"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p:cNvSpPr>
            <a:spLocks noGrp="1"/>
          </p:cNvSpPr>
          <p:nvPr>
            <p:ph type="ctrTitle"/>
          </p:nvPr>
        </p:nvSpPr>
        <p:spPr>
          <a:xfrm>
            <a:off x="2209800" y="457200"/>
            <a:ext cx="5105400" cy="990600"/>
          </a:xfrm>
          <a:solidFill>
            <a:schemeClr val="accent2">
              <a:lumMod val="40000"/>
              <a:lumOff val="60000"/>
            </a:schemeClr>
          </a:solidFill>
        </p:spPr>
        <p:txBody>
          <a:bodyPr/>
          <a:lstStyle/>
          <a:p>
            <a:pPr>
              <a:defRPr/>
            </a:pPr>
            <a:r>
              <a:rPr lang="fr-FR" sz="3200" b="1" u="sng" dirty="0" smtClean="0">
                <a:latin typeface="Comic Sans MS" pitchFamily="66" charset="0"/>
              </a:rPr>
              <a:t>Effets dans le travail</a:t>
            </a:r>
            <a:endParaRPr lang="fr-FR" sz="3200" dirty="0" smtClean="0">
              <a:latin typeface="Comic Sans MS" pitchFamily="66" charset="0"/>
            </a:endParaRPr>
          </a:p>
        </p:txBody>
      </p:sp>
      <p:sp>
        <p:nvSpPr>
          <p:cNvPr id="15363" name="Sous-titre 2"/>
          <p:cNvSpPr>
            <a:spLocks noGrp="1"/>
          </p:cNvSpPr>
          <p:nvPr>
            <p:ph type="subTitle" idx="1"/>
          </p:nvPr>
        </p:nvSpPr>
        <p:spPr>
          <a:xfrm>
            <a:off x="838200" y="1981200"/>
            <a:ext cx="7543800" cy="2819400"/>
          </a:xfrm>
          <a:gradFill rotWithShape="0">
            <a:gsLst>
              <a:gs pos="0">
                <a:srgbClr val="FFEFD1"/>
              </a:gs>
              <a:gs pos="64999">
                <a:srgbClr val="F0EBD5"/>
              </a:gs>
              <a:gs pos="100000">
                <a:srgbClr val="D1C39F"/>
              </a:gs>
            </a:gsLst>
            <a:lin ang="5400000"/>
          </a:gradFill>
        </p:spPr>
        <p:txBody>
          <a:bodyPr/>
          <a:lstStyle/>
          <a:p>
            <a:pPr algn="just"/>
            <a:endParaRPr lang="fr-FR" sz="1800" dirty="0" smtClean="0">
              <a:latin typeface="Comic Sans MS" pitchFamily="66" charset="0"/>
            </a:endParaRPr>
          </a:p>
          <a:p>
            <a:pPr algn="just"/>
            <a:r>
              <a:rPr lang="fr-FR" sz="2000" dirty="0" smtClean="0">
                <a:latin typeface="Comic Sans MS" pitchFamily="66" charset="0"/>
              </a:rPr>
              <a:t>La maladie chronique constitue une problématique majeure. C’est la première cause de mortalité et de morbidité et elle a une très forte incidence sur l’espérance de vie en bonne santé. </a:t>
            </a:r>
          </a:p>
          <a:p>
            <a:pPr algn="just"/>
            <a:r>
              <a:rPr lang="fr-FR" sz="2000" u="sng" dirty="0" smtClean="0">
                <a:solidFill>
                  <a:srgbClr val="0070C0"/>
                </a:solidFill>
                <a:latin typeface="Comic Sans MS" pitchFamily="66" charset="0"/>
              </a:rPr>
              <a:t>Elle a des répercussions sur le salarié, la capacité de travail, les taux de rotation du personnel et l’invalidité</a:t>
            </a:r>
            <a:r>
              <a:rPr lang="fr-FR" sz="2000" dirty="0" smtClean="0">
                <a:solidFill>
                  <a:srgbClr val="0070C0"/>
                </a:solidFill>
                <a:latin typeface="Comic Sans MS" pitchFamily="66" charset="0"/>
              </a:rPr>
              <a:t>. </a:t>
            </a:r>
          </a:p>
          <a:p>
            <a:endParaRPr lang="fr-F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ctrTitle"/>
          </p:nvPr>
        </p:nvSpPr>
        <p:spPr>
          <a:xfrm>
            <a:off x="838200" y="381000"/>
            <a:ext cx="7772400" cy="685800"/>
          </a:xfrm>
          <a:solidFill>
            <a:schemeClr val="bg2">
              <a:lumMod val="40000"/>
              <a:lumOff val="60000"/>
            </a:schemeClr>
          </a:solidFill>
        </p:spPr>
        <p:txBody>
          <a:bodyPr/>
          <a:lstStyle/>
          <a:p>
            <a:pPr>
              <a:defRPr/>
            </a:pPr>
            <a:r>
              <a:rPr lang="fr-FR" sz="2400" b="1" u="sng" dirty="0" smtClean="0">
                <a:latin typeface="Comic Sans MS" pitchFamily="66" charset="0"/>
              </a:rPr>
              <a:t>a-Dysfonctionnements dans l'entreprise </a:t>
            </a:r>
            <a:endParaRPr lang="fr-FR" sz="2400" dirty="0" smtClean="0">
              <a:latin typeface="Comic Sans MS" pitchFamily="66" charset="0"/>
            </a:endParaRPr>
          </a:p>
        </p:txBody>
      </p:sp>
      <p:sp>
        <p:nvSpPr>
          <p:cNvPr id="16387" name="Sous-titre 2"/>
          <p:cNvSpPr>
            <a:spLocks noGrp="1"/>
          </p:cNvSpPr>
          <p:nvPr>
            <p:ph type="subTitle" idx="1"/>
          </p:nvPr>
        </p:nvSpPr>
        <p:spPr>
          <a:xfrm>
            <a:off x="914400" y="1143000"/>
            <a:ext cx="7620000" cy="5486400"/>
          </a:xfrm>
          <a:solidFill>
            <a:schemeClr val="accent2">
              <a:lumMod val="20000"/>
              <a:lumOff val="80000"/>
            </a:schemeClr>
          </a:solidFill>
        </p:spPr>
        <p:txBody>
          <a:bodyPr/>
          <a:lstStyle/>
          <a:p>
            <a:pPr algn="l">
              <a:defRPr/>
            </a:pPr>
            <a:r>
              <a:rPr lang="fr-FR" sz="1500" b="1" u="sng" dirty="0" smtClean="0">
                <a:solidFill>
                  <a:srgbClr val="0070C0"/>
                </a:solidFill>
                <a:latin typeface="Comic Sans MS" pitchFamily="66" charset="0"/>
              </a:rPr>
              <a:t>-La gestion de l’absentéisme</a:t>
            </a:r>
            <a:r>
              <a:rPr lang="fr-FR" sz="1500" b="1" u="sng" dirty="0" smtClean="0">
                <a:latin typeface="Comic Sans MS" pitchFamily="66" charset="0"/>
              </a:rPr>
              <a:t> :</a:t>
            </a:r>
            <a:endParaRPr lang="fr-FR" sz="1500" u="sng" dirty="0" smtClean="0">
              <a:latin typeface="Comic Sans MS" pitchFamily="66" charset="0"/>
            </a:endParaRPr>
          </a:p>
          <a:p>
            <a:pPr algn="just">
              <a:defRPr/>
            </a:pPr>
            <a:r>
              <a:rPr lang="fr-FR" sz="1500" dirty="0" smtClean="0">
                <a:latin typeface="Comic Sans MS" pitchFamily="66" charset="0"/>
              </a:rPr>
              <a:t>Parfois </a:t>
            </a:r>
            <a:r>
              <a:rPr lang="fr-FR" sz="1500" b="1" dirty="0" smtClean="0">
                <a:latin typeface="Comic Sans MS" pitchFamily="66" charset="0"/>
              </a:rPr>
              <a:t>la nécessité de s’absenter</a:t>
            </a:r>
            <a:r>
              <a:rPr lang="fr-FR" sz="1500" dirty="0" smtClean="0">
                <a:latin typeface="Comic Sans MS" pitchFamily="66" charset="0"/>
              </a:rPr>
              <a:t>, soit lors d’arrêts de maladie, soit pour des soins, </a:t>
            </a:r>
            <a:r>
              <a:rPr lang="fr-FR" sz="1500" b="1" dirty="0" smtClean="0">
                <a:latin typeface="Comic Sans MS" pitchFamily="66" charset="0"/>
              </a:rPr>
              <a:t>génère des dysfonctionnements dans l’organisation du travail</a:t>
            </a:r>
            <a:r>
              <a:rPr lang="fr-FR" sz="1500" dirty="0" smtClean="0">
                <a:latin typeface="Comic Sans MS" pitchFamily="66" charset="0"/>
              </a:rPr>
              <a:t>. La difficulté des entreprises à prévenir l’absentéisme et les inaptitudes fragilise leur performance.</a:t>
            </a:r>
          </a:p>
          <a:p>
            <a:pPr algn="just">
              <a:defRPr/>
            </a:pPr>
            <a:r>
              <a:rPr lang="fr-FR" sz="1500" u="sng" dirty="0" smtClean="0">
                <a:latin typeface="Comic Sans MS" pitchFamily="66" charset="0"/>
              </a:rPr>
              <a:t>Pour un manager, </a:t>
            </a:r>
            <a:r>
              <a:rPr lang="fr-FR" sz="1500" b="1" u="sng" dirty="0" smtClean="0">
                <a:latin typeface="Comic Sans MS" pitchFamily="66" charset="0"/>
              </a:rPr>
              <a:t>la présence d’un salarié atteint de MCE </a:t>
            </a:r>
            <a:r>
              <a:rPr lang="fr-FR" sz="1500" u="sng" dirty="0" smtClean="0">
                <a:latin typeface="Comic Sans MS" pitchFamily="66" charset="0"/>
              </a:rPr>
              <a:t>est souvent vécue comme une </a:t>
            </a:r>
            <a:r>
              <a:rPr lang="fr-FR" sz="1500" b="1" u="sng" dirty="0" smtClean="0">
                <a:latin typeface="Comic Sans MS" pitchFamily="66" charset="0"/>
              </a:rPr>
              <a:t>source de dysfonctionnement et de stress, une perte de productivité.</a:t>
            </a:r>
            <a:r>
              <a:rPr lang="fr-FR" sz="1500" u="sng" dirty="0" smtClean="0">
                <a:latin typeface="Comic Sans MS" pitchFamily="66" charset="0"/>
              </a:rPr>
              <a:t> </a:t>
            </a:r>
          </a:p>
          <a:p>
            <a:pPr algn="just">
              <a:defRPr/>
            </a:pPr>
            <a:r>
              <a:rPr lang="fr-FR" sz="1500" dirty="0" smtClean="0">
                <a:latin typeface="Comic Sans MS" pitchFamily="66" charset="0"/>
              </a:rPr>
              <a:t>Au final, il aura tendance à préférer une absence de longue durée qui pourra être compensée par un CDD ou de l’intérim à des absences répétitives ou un retour à l’emploi « aménagé »</a:t>
            </a:r>
          </a:p>
          <a:p>
            <a:pPr algn="just">
              <a:defRPr/>
            </a:pPr>
            <a:r>
              <a:rPr lang="fr-FR" sz="1500" b="1" u="sng" dirty="0" smtClean="0">
                <a:latin typeface="Comic Sans MS" pitchFamily="66" charset="0"/>
              </a:rPr>
              <a:t>L’augmentation du nombre </a:t>
            </a:r>
            <a:r>
              <a:rPr lang="fr-FR" sz="1500" u="sng" dirty="0" smtClean="0">
                <a:latin typeface="Comic Sans MS" pitchFamily="66" charset="0"/>
              </a:rPr>
              <a:t>de salariés atteints de MCE </a:t>
            </a:r>
            <a:r>
              <a:rPr lang="fr-FR" sz="1500" b="1" u="sng" dirty="0" smtClean="0">
                <a:latin typeface="Comic Sans MS" pitchFamily="66" charset="0"/>
              </a:rPr>
              <a:t>a un coût </a:t>
            </a:r>
            <a:r>
              <a:rPr lang="fr-FR" sz="1500" u="sng" dirty="0" smtClean="0">
                <a:latin typeface="Comic Sans MS" pitchFamily="66" charset="0"/>
              </a:rPr>
              <a:t>sur la performance globale des entreprises.</a:t>
            </a:r>
          </a:p>
          <a:p>
            <a:pPr>
              <a:defRPr/>
            </a:pPr>
            <a:r>
              <a:rPr lang="fr-FR" sz="200" dirty="0" smtClean="0">
                <a:latin typeface="Comic Sans MS" pitchFamily="66" charset="0"/>
              </a:rPr>
              <a:t> </a:t>
            </a:r>
          </a:p>
          <a:p>
            <a:pPr algn="l">
              <a:defRPr/>
            </a:pPr>
            <a:r>
              <a:rPr lang="fr-FR" sz="1500" b="1" u="sng" dirty="0" smtClean="0">
                <a:solidFill>
                  <a:srgbClr val="0070C0"/>
                </a:solidFill>
                <a:latin typeface="Comic Sans MS" pitchFamily="66" charset="0"/>
              </a:rPr>
              <a:t>-Répartition de l’activité dans les collectifs de travail </a:t>
            </a:r>
            <a:r>
              <a:rPr lang="fr-FR" sz="1500" b="1" u="sng" dirty="0" smtClean="0">
                <a:latin typeface="Comic Sans MS" pitchFamily="66" charset="0"/>
              </a:rPr>
              <a:t>:</a:t>
            </a:r>
            <a:endParaRPr lang="fr-FR" sz="1500" u="sng" dirty="0" smtClean="0">
              <a:latin typeface="Comic Sans MS" pitchFamily="66" charset="0"/>
            </a:endParaRPr>
          </a:p>
          <a:p>
            <a:pPr algn="just">
              <a:defRPr/>
            </a:pPr>
            <a:r>
              <a:rPr lang="fr-FR" sz="1500" dirty="0" smtClean="0">
                <a:latin typeface="Comic Sans MS" pitchFamily="66" charset="0"/>
              </a:rPr>
              <a:t>Pour réaliser les objectifs de l’entreprise, </a:t>
            </a:r>
            <a:r>
              <a:rPr lang="fr-FR" sz="1500" b="1" u="sng" dirty="0" smtClean="0">
                <a:latin typeface="Comic Sans MS" pitchFamily="66" charset="0"/>
              </a:rPr>
              <a:t>l’absence d’un agent, impacte sur les planifications et les organisations du travail</a:t>
            </a:r>
            <a:r>
              <a:rPr lang="fr-FR" sz="1500" u="sng" dirty="0" smtClean="0">
                <a:latin typeface="Comic Sans MS" pitchFamily="66" charset="0"/>
              </a:rPr>
              <a:t> </a:t>
            </a:r>
            <a:r>
              <a:rPr lang="fr-FR" sz="1500" dirty="0" smtClean="0">
                <a:latin typeface="Comic Sans MS" pitchFamily="66" charset="0"/>
              </a:rPr>
              <a:t>mises en place et oblige une nouvelle gestion de l’activité.</a:t>
            </a:r>
          </a:p>
          <a:p>
            <a:pPr>
              <a:defRPr/>
            </a:pPr>
            <a:r>
              <a:rPr lang="fr-FR" sz="300" dirty="0" smtClean="0">
                <a:latin typeface="Comic Sans MS" pitchFamily="66" charset="0"/>
              </a:rPr>
              <a:t> </a:t>
            </a:r>
          </a:p>
          <a:p>
            <a:pPr algn="l">
              <a:defRPr/>
            </a:pPr>
            <a:r>
              <a:rPr lang="fr-FR" sz="1500" b="1" u="sng" dirty="0" smtClean="0">
                <a:latin typeface="Comic Sans MS" pitchFamily="66" charset="0"/>
              </a:rPr>
              <a:t>-</a:t>
            </a:r>
            <a:r>
              <a:rPr lang="fr-FR" sz="1500" b="1" u="sng" dirty="0" smtClean="0">
                <a:solidFill>
                  <a:srgbClr val="0070C0"/>
                </a:solidFill>
                <a:latin typeface="Comic Sans MS" pitchFamily="66" charset="0"/>
              </a:rPr>
              <a:t>Exclusion du groupe</a:t>
            </a:r>
            <a:r>
              <a:rPr lang="fr-FR" sz="1500" b="1" u="sng" dirty="0" smtClean="0">
                <a:latin typeface="Comic Sans MS" pitchFamily="66" charset="0"/>
              </a:rPr>
              <a:t> :</a:t>
            </a:r>
            <a:endParaRPr lang="fr-FR" sz="1500" u="sng" dirty="0" smtClean="0">
              <a:latin typeface="Comic Sans MS" pitchFamily="66" charset="0"/>
            </a:endParaRPr>
          </a:p>
          <a:p>
            <a:pPr algn="just">
              <a:defRPr/>
            </a:pPr>
            <a:r>
              <a:rPr lang="fr-FR" sz="1500" dirty="0" smtClean="0">
                <a:latin typeface="Comic Sans MS" pitchFamily="66" charset="0"/>
              </a:rPr>
              <a:t>Ces dysfonctionnements peuvent générer parfois des </a:t>
            </a:r>
            <a:r>
              <a:rPr lang="fr-FR" sz="1500" b="1" dirty="0" smtClean="0">
                <a:latin typeface="Comic Sans MS" pitchFamily="66" charset="0"/>
              </a:rPr>
              <a:t>problèmes d’exclusions </a:t>
            </a:r>
            <a:r>
              <a:rPr lang="fr-FR" sz="1500" dirty="0" smtClean="0">
                <a:latin typeface="Comic Sans MS" pitchFamily="66" charset="0"/>
              </a:rPr>
              <a:t>de la part du collectif de travail, </a:t>
            </a:r>
            <a:r>
              <a:rPr lang="fr-FR" sz="1500" u="sng" dirty="0" smtClean="0">
                <a:latin typeface="Comic Sans MS" pitchFamily="66" charset="0"/>
              </a:rPr>
              <a:t>et des </a:t>
            </a:r>
            <a:r>
              <a:rPr lang="fr-FR" sz="1500" b="1" u="sng" dirty="0" smtClean="0">
                <a:latin typeface="Comic Sans MS" pitchFamily="66" charset="0"/>
              </a:rPr>
              <a:t>difficultés dans les relations sociales</a:t>
            </a:r>
            <a:r>
              <a:rPr lang="fr-FR" sz="1500" u="sng" dirty="0" smtClean="0">
                <a:latin typeface="Comic Sans MS" pitchFamily="66" charset="0"/>
              </a:rPr>
              <a:t>.</a:t>
            </a:r>
          </a:p>
          <a:p>
            <a:pPr>
              <a:defRPr/>
            </a:pPr>
            <a:r>
              <a:rPr lang="fr-FR" sz="300" dirty="0" smtClean="0">
                <a:latin typeface="Comic Sans MS" pitchFamily="66" charset="0"/>
              </a:rPr>
              <a:t> </a:t>
            </a:r>
          </a:p>
          <a:p>
            <a:pPr algn="l">
              <a:defRPr/>
            </a:pPr>
            <a:r>
              <a:rPr lang="fr-FR" sz="1500" b="1" u="sng" dirty="0" smtClean="0">
                <a:solidFill>
                  <a:srgbClr val="0070C0"/>
                </a:solidFill>
                <a:latin typeface="Comic Sans MS" pitchFamily="66" charset="0"/>
              </a:rPr>
              <a:t>-La gestion de la variabilité gênante et inquiétante de l’état de la personne.</a:t>
            </a:r>
            <a:endParaRPr lang="fr-FR" sz="1500" u="sng" dirty="0" smtClean="0">
              <a:solidFill>
                <a:srgbClr val="0070C0"/>
              </a:solidFill>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ctrTitle"/>
          </p:nvPr>
        </p:nvSpPr>
        <p:spPr>
          <a:xfrm>
            <a:off x="914400" y="381000"/>
            <a:ext cx="7772400" cy="381000"/>
          </a:xfrm>
          <a:solidFill>
            <a:schemeClr val="accent2">
              <a:lumMod val="20000"/>
              <a:lumOff val="80000"/>
            </a:schemeClr>
          </a:solidFill>
        </p:spPr>
        <p:txBody>
          <a:bodyPr/>
          <a:lstStyle/>
          <a:p>
            <a:pPr>
              <a:defRPr/>
            </a:pPr>
            <a:r>
              <a:rPr lang="fr-FR" sz="2400" b="1" u="sng" dirty="0" smtClean="0"/>
              <a:t/>
            </a:r>
            <a:br>
              <a:rPr lang="fr-FR" sz="2400" b="1" u="sng" dirty="0" smtClean="0"/>
            </a:br>
            <a:r>
              <a:rPr lang="fr-FR" sz="2400" b="1" u="sng" dirty="0" smtClean="0"/>
              <a:t/>
            </a:r>
            <a:br>
              <a:rPr lang="fr-FR" sz="2400" b="1" u="sng" dirty="0" smtClean="0"/>
            </a:br>
            <a:r>
              <a:rPr lang="fr-FR" sz="2400" b="1" u="sng" dirty="0" smtClean="0">
                <a:latin typeface="Comic Sans MS" pitchFamily="66" charset="0"/>
              </a:rPr>
              <a:t>b- Dysfonctionnements pour le salarié</a:t>
            </a:r>
            <a:r>
              <a:rPr lang="fr-FR" dirty="0" smtClean="0"/>
              <a:t/>
            </a:r>
            <a:br>
              <a:rPr lang="fr-FR" dirty="0" smtClean="0"/>
            </a:br>
            <a:endParaRPr lang="fr-FR" dirty="0" smtClean="0"/>
          </a:p>
        </p:txBody>
      </p:sp>
      <p:sp>
        <p:nvSpPr>
          <p:cNvPr id="17411" name="Sous-titre 2"/>
          <p:cNvSpPr>
            <a:spLocks noGrp="1"/>
          </p:cNvSpPr>
          <p:nvPr>
            <p:ph type="subTitle" idx="1"/>
          </p:nvPr>
        </p:nvSpPr>
        <p:spPr>
          <a:xfrm>
            <a:off x="457200" y="838200"/>
            <a:ext cx="8153400" cy="5867400"/>
          </a:xfrm>
          <a:solidFill>
            <a:schemeClr val="accent5">
              <a:lumMod val="90000"/>
            </a:schemeClr>
          </a:solidFill>
        </p:spPr>
        <p:txBody>
          <a:bodyPr/>
          <a:lstStyle/>
          <a:p>
            <a:pPr algn="just">
              <a:defRPr/>
            </a:pPr>
            <a:r>
              <a:rPr lang="fr-FR" sz="1400" dirty="0" smtClean="0">
                <a:latin typeface="Comic Sans MS" pitchFamily="66" charset="0"/>
              </a:rPr>
              <a:t>Au sein de l’entreprise, le salarié, le premier concerné change radicalement et souvent négativement l’idée qu’il se fait de son avenir. </a:t>
            </a:r>
          </a:p>
          <a:p>
            <a:pPr algn="just">
              <a:defRPr/>
            </a:pPr>
            <a:r>
              <a:rPr lang="fr-FR" sz="1400" dirty="0" smtClean="0">
                <a:latin typeface="Comic Sans MS" pitchFamily="66" charset="0"/>
              </a:rPr>
              <a:t>La maladie induit au moins l’un de ces trois éléments : </a:t>
            </a:r>
            <a:r>
              <a:rPr lang="fr-FR" sz="1400" b="1" dirty="0" smtClean="0">
                <a:latin typeface="Comic Sans MS" pitchFamily="66" charset="0"/>
              </a:rPr>
              <a:t>une limitation fonctionnelle des activités ou de la participation sociale, une dépendance vis-à-vis d’un traitement, d’un régime, d’une assistance et la nécessité de s’inscrire dans un parcours médico-social.</a:t>
            </a:r>
            <a:r>
              <a:rPr lang="fr-FR" sz="1400" dirty="0" smtClean="0">
                <a:latin typeface="Comic Sans MS" pitchFamily="66" charset="0"/>
              </a:rPr>
              <a:t> </a:t>
            </a:r>
          </a:p>
          <a:p>
            <a:pPr algn="l">
              <a:defRPr/>
            </a:pPr>
            <a:r>
              <a:rPr lang="fr-FR" sz="1400" dirty="0" smtClean="0">
                <a:latin typeface="Comic Sans MS" pitchFamily="66" charset="0"/>
              </a:rPr>
              <a:t>L’agent atteint est souvent obligé de gérer seul ses propres contraintes :</a:t>
            </a:r>
          </a:p>
          <a:p>
            <a:pPr algn="l">
              <a:defRPr/>
            </a:pPr>
            <a:r>
              <a:rPr lang="fr-FR" sz="1400" b="1" u="sng" dirty="0" smtClean="0">
                <a:solidFill>
                  <a:srgbClr val="0070C0"/>
                </a:solidFill>
                <a:latin typeface="Comic Sans MS" pitchFamily="66" charset="0"/>
              </a:rPr>
              <a:t>-La gestion de la prise en charge médicale </a:t>
            </a:r>
            <a:endParaRPr lang="fr-FR" sz="1400" u="sng" dirty="0" smtClean="0">
              <a:solidFill>
                <a:srgbClr val="0070C0"/>
              </a:solidFill>
              <a:latin typeface="Comic Sans MS" pitchFamily="66" charset="0"/>
            </a:endParaRPr>
          </a:p>
          <a:p>
            <a:pPr algn="just">
              <a:defRPr/>
            </a:pPr>
            <a:r>
              <a:rPr lang="fr-FR" sz="1400" dirty="0" smtClean="0">
                <a:latin typeface="Comic Sans MS" pitchFamily="66" charset="0"/>
              </a:rPr>
              <a:t>La prise en charge médicale régulière peut prendre du temps pour se rendre aux visites médicales, faire divers examens médicaux, mettre en place un nouveau traitement, se faire hospitalisé.</a:t>
            </a:r>
          </a:p>
          <a:p>
            <a:pPr algn="l">
              <a:defRPr/>
            </a:pPr>
            <a:r>
              <a:rPr lang="fr-FR" sz="1400" b="1" u="sng" dirty="0" smtClean="0">
                <a:solidFill>
                  <a:srgbClr val="0070C0"/>
                </a:solidFill>
                <a:latin typeface="Comic Sans MS" pitchFamily="66" charset="0"/>
              </a:rPr>
              <a:t>-La gestion des traitements dans l’entreprise</a:t>
            </a:r>
            <a:endParaRPr lang="fr-FR" sz="1400" u="sng" dirty="0" smtClean="0">
              <a:solidFill>
                <a:srgbClr val="0070C0"/>
              </a:solidFill>
              <a:latin typeface="Comic Sans MS" pitchFamily="66" charset="0"/>
            </a:endParaRPr>
          </a:p>
          <a:p>
            <a:pPr algn="just">
              <a:defRPr/>
            </a:pPr>
            <a:r>
              <a:rPr lang="fr-FR" sz="1400" dirty="0" smtClean="0">
                <a:latin typeface="Comic Sans MS" pitchFamily="66" charset="0"/>
              </a:rPr>
              <a:t>Souvent la personne gère elle-même sa prise de traitement, parfois dans des conditions difficiles. Toutefois, certaines entreprises mettent en place des dispositifs spécifiques pour assurer à la fois des conditions d’hygiène et de confidentialité aux salariés. </a:t>
            </a:r>
            <a:r>
              <a:rPr lang="fr-FR" sz="1400" u="sng" dirty="0" smtClean="0">
                <a:solidFill>
                  <a:srgbClr val="0070C0"/>
                </a:solidFill>
                <a:latin typeface="Comic Sans MS" pitchFamily="66" charset="0"/>
              </a:rPr>
              <a:t>Parfois, la personne malade, pour éviter les effets secondaires, régule et adapte la prise de médicament en fonction de son travail, privilégiant ainsi son travail au détriment de sa santé.</a:t>
            </a:r>
          </a:p>
          <a:p>
            <a:pPr algn="l">
              <a:defRPr/>
            </a:pPr>
            <a:r>
              <a:rPr lang="fr-FR" sz="1400" b="1" u="sng" dirty="0" smtClean="0">
                <a:solidFill>
                  <a:srgbClr val="0070C0"/>
                </a:solidFill>
                <a:latin typeface="Comic Sans MS" pitchFamily="66" charset="0"/>
              </a:rPr>
              <a:t>-La fatigue </a:t>
            </a:r>
            <a:endParaRPr lang="fr-FR" sz="1400" u="sng" dirty="0" smtClean="0">
              <a:solidFill>
                <a:srgbClr val="0070C0"/>
              </a:solidFill>
              <a:latin typeface="Comic Sans MS" pitchFamily="66" charset="0"/>
            </a:endParaRPr>
          </a:p>
          <a:p>
            <a:pPr algn="just">
              <a:defRPr/>
            </a:pPr>
            <a:r>
              <a:rPr lang="fr-FR" sz="1400" dirty="0" smtClean="0">
                <a:latin typeface="Comic Sans MS" pitchFamily="66" charset="0"/>
              </a:rPr>
              <a:t>C’est l’un des points communs à bon nombre de maladies chroniques. Il est le plus compliqué à mesurer et à évaluer. Dans le monde du travail, la fatigue des travailleurs est mal perçue. De plus, </a:t>
            </a:r>
            <a:r>
              <a:rPr lang="fr-FR" sz="1400" u="sng" dirty="0" smtClean="0">
                <a:latin typeface="Comic Sans MS" pitchFamily="66" charset="0"/>
              </a:rPr>
              <a:t>elle est souvent variable dans le temps et en intensité, donc difficilement compréhensible par le collectif de travail. </a:t>
            </a:r>
          </a:p>
          <a:p>
            <a:pPr algn="l">
              <a:defRPr/>
            </a:pPr>
            <a:r>
              <a:rPr lang="fr-FR" sz="1400" b="1" u="sng" dirty="0" smtClean="0">
                <a:solidFill>
                  <a:srgbClr val="0070C0"/>
                </a:solidFill>
                <a:latin typeface="Comic Sans MS" pitchFamily="66" charset="0"/>
              </a:rPr>
              <a:t>-La peur de l’exclusion</a:t>
            </a:r>
            <a:r>
              <a:rPr lang="fr-FR" sz="1400" b="1" u="sng" dirty="0" smtClean="0">
                <a:latin typeface="Comic Sans MS" pitchFamily="66" charset="0"/>
              </a:rPr>
              <a:t> </a:t>
            </a:r>
            <a:endParaRPr lang="fr-FR" sz="1400" u="sng" dirty="0" smtClean="0">
              <a:latin typeface="Comic Sans MS" pitchFamily="66" charset="0"/>
            </a:endParaRPr>
          </a:p>
          <a:p>
            <a:pPr algn="just">
              <a:defRPr/>
            </a:pPr>
            <a:r>
              <a:rPr lang="fr-FR" sz="1400" dirty="0" smtClean="0">
                <a:latin typeface="Comic Sans MS" pitchFamily="66" charset="0"/>
              </a:rPr>
              <a:t>Pour beaucoup, la maladie est synonyme de discrimination et d’exclusion. </a:t>
            </a:r>
          </a:p>
          <a:p>
            <a:pPr algn="l">
              <a:defRPr/>
            </a:pPr>
            <a:r>
              <a:rPr lang="fr-FR" sz="1400" b="1" u="sng" dirty="0" smtClean="0">
                <a:solidFill>
                  <a:srgbClr val="0070C0"/>
                </a:solidFill>
                <a:latin typeface="Comic Sans MS" pitchFamily="66" charset="0"/>
              </a:rPr>
              <a:t>-Stigmatisation.  -Image extérieure, sociale – Somnolence -  variabilités de l’humeur.</a:t>
            </a:r>
            <a:endParaRPr lang="fr-FR" sz="1400" u="sng" dirty="0" smtClean="0">
              <a:solidFill>
                <a:srgbClr val="0070C0"/>
              </a:solidFill>
              <a:latin typeface="Comic Sans MS" pitchFamily="66" charset="0"/>
            </a:endParaRPr>
          </a:p>
          <a:p>
            <a:pPr>
              <a:defRPr/>
            </a:pPr>
            <a:endParaRPr lang="fr-F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re 1"/>
          <p:cNvSpPr>
            <a:spLocks noGrp="1"/>
          </p:cNvSpPr>
          <p:nvPr>
            <p:ph type="ctrTitle"/>
          </p:nvPr>
        </p:nvSpPr>
        <p:spPr>
          <a:xfrm>
            <a:off x="685800" y="457200"/>
            <a:ext cx="7772400" cy="609600"/>
          </a:xfrm>
          <a:solidFill>
            <a:schemeClr val="accent5">
              <a:lumMod val="90000"/>
            </a:schemeClr>
          </a:solidFill>
        </p:spPr>
        <p:txBody>
          <a:bodyPr/>
          <a:lstStyle/>
          <a:p>
            <a:pPr>
              <a:defRPr/>
            </a:pPr>
            <a:r>
              <a:rPr lang="fr-FR" sz="2400" b="1" u="sng" dirty="0" smtClean="0"/>
              <a:t/>
            </a:r>
            <a:br>
              <a:rPr lang="fr-FR" sz="2400" b="1" u="sng" dirty="0" smtClean="0"/>
            </a:br>
            <a:r>
              <a:rPr lang="fr-FR" sz="2400" b="1" u="sng" dirty="0" smtClean="0">
                <a:latin typeface="Comic Sans MS" pitchFamily="66" charset="0"/>
              </a:rPr>
              <a:t>c- Dysfonctionnements pour le collectif de travail</a:t>
            </a:r>
            <a:r>
              <a:rPr lang="fr-FR" dirty="0" smtClean="0"/>
              <a:t/>
            </a:r>
            <a:br>
              <a:rPr lang="fr-FR" dirty="0" smtClean="0"/>
            </a:br>
            <a:endParaRPr lang="fr-FR" dirty="0" smtClean="0"/>
          </a:p>
        </p:txBody>
      </p:sp>
      <p:sp>
        <p:nvSpPr>
          <p:cNvPr id="18435" name="Sous-titre 2"/>
          <p:cNvSpPr>
            <a:spLocks noGrp="1"/>
          </p:cNvSpPr>
          <p:nvPr>
            <p:ph type="subTitle" idx="1"/>
          </p:nvPr>
        </p:nvSpPr>
        <p:spPr>
          <a:xfrm>
            <a:off x="685800" y="1219200"/>
            <a:ext cx="7620000" cy="4953000"/>
          </a:xfrm>
          <a:solidFill>
            <a:schemeClr val="accent2">
              <a:lumMod val="20000"/>
              <a:lumOff val="80000"/>
            </a:schemeClr>
          </a:solidFill>
        </p:spPr>
        <p:txBody>
          <a:bodyPr/>
          <a:lstStyle/>
          <a:p>
            <a:pPr algn="just">
              <a:defRPr/>
            </a:pPr>
            <a:r>
              <a:rPr lang="fr-FR" sz="2000" dirty="0" smtClean="0">
                <a:latin typeface="Comic Sans MS" pitchFamily="66" charset="0"/>
              </a:rPr>
              <a:t>Si le salarié est le premier impacté par la MCE, </a:t>
            </a:r>
            <a:r>
              <a:rPr lang="fr-FR" sz="2000" b="1" dirty="0" smtClean="0">
                <a:latin typeface="Comic Sans MS" pitchFamily="66" charset="0"/>
              </a:rPr>
              <a:t>les conséquences sont importantes sur le collectif de travail.</a:t>
            </a:r>
          </a:p>
          <a:p>
            <a:pPr algn="just">
              <a:defRPr/>
            </a:pPr>
            <a:r>
              <a:rPr lang="fr-FR" sz="2000" dirty="0" smtClean="0">
                <a:latin typeface="Comic Sans MS" pitchFamily="66" charset="0"/>
              </a:rPr>
              <a:t>La conséquence la plus visible sur le collectif est celle liée aux </a:t>
            </a:r>
            <a:r>
              <a:rPr lang="fr-FR" sz="2000" b="1" dirty="0" smtClean="0">
                <a:latin typeface="Comic Sans MS" pitchFamily="66" charset="0"/>
              </a:rPr>
              <a:t>périodes d’absences </a:t>
            </a:r>
            <a:r>
              <a:rPr lang="fr-FR" sz="2000" dirty="0" smtClean="0">
                <a:latin typeface="Comic Sans MS" pitchFamily="66" charset="0"/>
              </a:rPr>
              <a:t>plus ou moins répétées, plus ou moins longues qui </a:t>
            </a:r>
            <a:r>
              <a:rPr lang="fr-FR" sz="2000" b="1" dirty="0" smtClean="0">
                <a:latin typeface="Comic Sans MS" pitchFamily="66" charset="0"/>
              </a:rPr>
              <a:t>désorganisent le travail</a:t>
            </a:r>
            <a:r>
              <a:rPr lang="fr-FR" sz="2000" dirty="0" smtClean="0">
                <a:latin typeface="Comic Sans MS" pitchFamily="66" charset="0"/>
              </a:rPr>
              <a:t>. Que le salarié ait décidé de rendre public son état de santé ou non, </a:t>
            </a:r>
            <a:r>
              <a:rPr lang="fr-FR" sz="2000" b="1" dirty="0" smtClean="0">
                <a:latin typeface="Comic Sans MS" pitchFamily="66" charset="0"/>
              </a:rPr>
              <a:t>les arrêts de travail </a:t>
            </a:r>
            <a:r>
              <a:rPr lang="fr-FR" sz="2000" dirty="0" smtClean="0">
                <a:latin typeface="Comic Sans MS" pitchFamily="66" charset="0"/>
              </a:rPr>
              <a:t>peuvent persister </a:t>
            </a:r>
            <a:r>
              <a:rPr lang="fr-FR" sz="2000" b="1" dirty="0" smtClean="0">
                <a:latin typeface="Comic Sans MS" pitchFamily="66" charset="0"/>
              </a:rPr>
              <a:t>comme injustifiés </a:t>
            </a:r>
            <a:r>
              <a:rPr lang="fr-FR" sz="2000" dirty="0" smtClean="0">
                <a:latin typeface="Comic Sans MS" pitchFamily="66" charset="0"/>
              </a:rPr>
              <a:t>par le collectif de travail. </a:t>
            </a:r>
          </a:p>
          <a:p>
            <a:pPr algn="just">
              <a:defRPr/>
            </a:pPr>
            <a:r>
              <a:rPr lang="fr-FR" sz="2000" u="sng" dirty="0" smtClean="0">
                <a:solidFill>
                  <a:srgbClr val="0070C0"/>
                </a:solidFill>
                <a:latin typeface="Comic Sans MS" pitchFamily="66" charset="0"/>
              </a:rPr>
              <a:t>L’absentéisme a un </a:t>
            </a:r>
            <a:r>
              <a:rPr lang="fr-FR" sz="2000" b="1" u="sng" dirty="0" smtClean="0">
                <a:solidFill>
                  <a:srgbClr val="0070C0"/>
                </a:solidFill>
                <a:latin typeface="Comic Sans MS" pitchFamily="66" charset="0"/>
              </a:rPr>
              <a:t>impact sur l’organisation du travail et sur les relations entre les salariés</a:t>
            </a:r>
            <a:r>
              <a:rPr lang="fr-FR" sz="2000" u="sng" dirty="0" smtClean="0">
                <a:solidFill>
                  <a:srgbClr val="0070C0"/>
                </a:solidFill>
                <a:latin typeface="Comic Sans MS" pitchFamily="66" charset="0"/>
              </a:rPr>
              <a:t>. Il oblige à une </a:t>
            </a:r>
            <a:r>
              <a:rPr lang="fr-FR" sz="2000" b="1" u="sng" dirty="0" smtClean="0">
                <a:solidFill>
                  <a:srgbClr val="0070C0"/>
                </a:solidFill>
                <a:latin typeface="Comic Sans MS" pitchFamily="66" charset="0"/>
              </a:rPr>
              <a:t>nouvelle répartition </a:t>
            </a:r>
            <a:r>
              <a:rPr lang="fr-FR" sz="2000" u="sng" dirty="0" smtClean="0">
                <a:solidFill>
                  <a:srgbClr val="0070C0"/>
                </a:solidFill>
                <a:latin typeface="Comic Sans MS" pitchFamily="66" charset="0"/>
              </a:rPr>
              <a:t>du travail sur les présents. </a:t>
            </a:r>
          </a:p>
          <a:p>
            <a:pPr algn="just">
              <a:defRPr/>
            </a:pPr>
            <a:r>
              <a:rPr lang="fr-FR" sz="2000" dirty="0" smtClean="0">
                <a:latin typeface="Comic Sans MS" pitchFamily="66" charset="0"/>
              </a:rPr>
              <a:t>Ces derniers peuvent ne pas trouver légitime d’assurer cette surcharge, d’autant que </a:t>
            </a:r>
            <a:r>
              <a:rPr lang="fr-FR" sz="2000" b="1" dirty="0" smtClean="0">
                <a:latin typeface="Comic Sans MS" pitchFamily="66" charset="0"/>
              </a:rPr>
              <a:t>les reports de charge de travail se font de manière empirique</a:t>
            </a:r>
            <a:r>
              <a:rPr lang="fr-FR" sz="2000" dirty="0" smtClean="0">
                <a:latin typeface="Comic Sans MS" pitchFamily="66" charset="0"/>
              </a:rPr>
              <a:t>. Le collectif pallie les dysfonctionnements.</a:t>
            </a:r>
          </a:p>
          <a:p>
            <a:pPr algn="just">
              <a:defRPr/>
            </a:pPr>
            <a:endParaRPr lang="fr-F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ctrTitle"/>
          </p:nvPr>
        </p:nvSpPr>
        <p:spPr>
          <a:xfrm>
            <a:off x="609600" y="457200"/>
            <a:ext cx="8229600" cy="609600"/>
          </a:xfrm>
          <a:solidFill>
            <a:schemeClr val="accent2">
              <a:lumMod val="20000"/>
              <a:lumOff val="80000"/>
            </a:schemeClr>
          </a:solidFill>
        </p:spPr>
        <p:txBody>
          <a:bodyPr/>
          <a:lstStyle/>
          <a:p>
            <a:pPr algn="l">
              <a:defRPr/>
            </a:pPr>
            <a:r>
              <a:rPr lang="fr-FR" sz="2400" b="1" dirty="0" smtClean="0"/>
              <a:t/>
            </a:r>
            <a:br>
              <a:rPr lang="fr-FR" sz="2400" b="1" dirty="0" smtClean="0"/>
            </a:br>
            <a:r>
              <a:rPr lang="fr-FR" sz="2400" b="1" dirty="0" smtClean="0"/>
              <a:t/>
            </a:r>
            <a:br>
              <a:rPr lang="fr-FR" sz="2400" b="1" dirty="0" smtClean="0"/>
            </a:br>
            <a:r>
              <a:rPr lang="fr-FR" sz="2400" b="1" dirty="0" smtClean="0"/>
              <a:t/>
            </a:r>
            <a:br>
              <a:rPr lang="fr-FR" sz="2400" b="1" dirty="0" smtClean="0"/>
            </a:br>
            <a:r>
              <a:rPr lang="fr-FR" sz="2400" b="1" dirty="0" smtClean="0"/>
              <a:t/>
            </a:r>
            <a:br>
              <a:rPr lang="fr-FR" sz="2400" b="1" dirty="0" smtClean="0"/>
            </a:br>
            <a:r>
              <a:rPr lang="fr-FR" sz="2400" b="1" dirty="0" smtClean="0"/>
              <a:t/>
            </a:r>
            <a:br>
              <a:rPr lang="fr-FR" sz="2400" b="1" dirty="0" smtClean="0"/>
            </a:br>
            <a:r>
              <a:rPr lang="fr-FR" sz="2200" b="1" dirty="0" smtClean="0">
                <a:latin typeface="Comic Sans MS" pitchFamily="66" charset="0"/>
              </a:rPr>
              <a:t>DEFIS SOULEVES PAR LES MALADIES CHRONIQUES </a:t>
            </a:r>
            <a:r>
              <a:rPr lang="fr-FR" dirty="0" smtClean="0"/>
              <a:t/>
            </a:r>
            <a:br>
              <a:rPr lang="fr-FR" dirty="0" smtClean="0"/>
            </a:br>
            <a:r>
              <a:rPr lang="fr-FR" dirty="0" smtClean="0"/>
              <a:t> </a:t>
            </a:r>
            <a:br>
              <a:rPr lang="fr-FR" dirty="0" smtClean="0"/>
            </a:br>
            <a:r>
              <a:rPr lang="fr-FR" dirty="0" smtClean="0"/>
              <a:t/>
            </a:r>
            <a:br>
              <a:rPr lang="fr-FR" dirty="0" smtClean="0"/>
            </a:br>
            <a:endParaRPr lang="fr-FR" dirty="0" smtClean="0"/>
          </a:p>
        </p:txBody>
      </p:sp>
      <p:sp>
        <p:nvSpPr>
          <p:cNvPr id="19459" name="Sous-titre 2"/>
          <p:cNvSpPr>
            <a:spLocks noGrp="1"/>
          </p:cNvSpPr>
          <p:nvPr>
            <p:ph type="subTitle" idx="1"/>
          </p:nvPr>
        </p:nvSpPr>
        <p:spPr>
          <a:xfrm>
            <a:off x="533400" y="990600"/>
            <a:ext cx="8229600" cy="5410200"/>
          </a:xfrm>
          <a:solidFill>
            <a:schemeClr val="accent1"/>
          </a:solidFill>
        </p:spPr>
        <p:txBody>
          <a:bodyPr/>
          <a:lstStyle/>
          <a:p>
            <a:pPr algn="just">
              <a:defRPr/>
            </a:pPr>
            <a:r>
              <a:rPr lang="fr-FR" sz="1550" b="1" u="sng" dirty="0" smtClean="0">
                <a:solidFill>
                  <a:srgbClr val="0070C0"/>
                </a:solidFill>
                <a:latin typeface="Comic Sans MS" pitchFamily="66" charset="0"/>
              </a:rPr>
              <a:t>Défis pour le patient et ses proches</a:t>
            </a:r>
          </a:p>
          <a:p>
            <a:pPr algn="just">
              <a:defRPr/>
            </a:pPr>
            <a:r>
              <a:rPr lang="fr-FR" sz="300" dirty="0" smtClean="0">
                <a:solidFill>
                  <a:srgbClr val="0070C0"/>
                </a:solidFill>
                <a:latin typeface="Comic Sans MS" pitchFamily="66" charset="0"/>
              </a:rPr>
              <a:t> </a:t>
            </a:r>
            <a:r>
              <a:rPr lang="fr-FR" sz="1550" dirty="0" smtClean="0">
                <a:solidFill>
                  <a:srgbClr val="0070C0"/>
                </a:solidFill>
                <a:latin typeface="Comic Sans MS" pitchFamily="66" charset="0"/>
              </a:rPr>
              <a:t/>
            </a:r>
            <a:br>
              <a:rPr lang="fr-FR" sz="1550" dirty="0" smtClean="0">
                <a:solidFill>
                  <a:srgbClr val="0070C0"/>
                </a:solidFill>
                <a:latin typeface="Comic Sans MS" pitchFamily="66" charset="0"/>
              </a:rPr>
            </a:br>
            <a:r>
              <a:rPr lang="fr-FR" sz="1500" u="sng" dirty="0" smtClean="0">
                <a:solidFill>
                  <a:srgbClr val="0070C0"/>
                </a:solidFill>
                <a:latin typeface="Comic Sans MS" pitchFamily="66" charset="0"/>
              </a:rPr>
              <a:t>La maladie chronique, </a:t>
            </a:r>
            <a:r>
              <a:rPr lang="fr-FR" sz="1500" b="1" u="sng" dirty="0" smtClean="0">
                <a:solidFill>
                  <a:srgbClr val="0070C0"/>
                </a:solidFill>
                <a:latin typeface="Comic Sans MS" pitchFamily="66" charset="0"/>
              </a:rPr>
              <a:t>un défi </a:t>
            </a:r>
            <a:r>
              <a:rPr lang="fr-FR" sz="1500" u="sng" dirty="0" smtClean="0">
                <a:solidFill>
                  <a:srgbClr val="0070C0"/>
                </a:solidFill>
                <a:latin typeface="Comic Sans MS" pitchFamily="66" charset="0"/>
              </a:rPr>
              <a:t>pour la personne atteinte et un </a:t>
            </a:r>
            <a:r>
              <a:rPr lang="fr-FR" sz="1500" b="1" u="sng" dirty="0" smtClean="0">
                <a:solidFill>
                  <a:srgbClr val="0070C0"/>
                </a:solidFill>
                <a:latin typeface="Comic Sans MS" pitchFamily="66" charset="0"/>
              </a:rPr>
              <a:t>bouleversement</a:t>
            </a:r>
            <a:r>
              <a:rPr lang="fr-FR" sz="1500" dirty="0" smtClean="0">
                <a:solidFill>
                  <a:srgbClr val="0070C0"/>
                </a:solidFill>
                <a:latin typeface="Comic Sans MS" pitchFamily="66" charset="0"/>
              </a:rPr>
              <a:t>. </a:t>
            </a:r>
            <a:r>
              <a:rPr lang="fr-FR" sz="1500" dirty="0" smtClean="0">
                <a:solidFill>
                  <a:schemeClr val="tx2"/>
                </a:solidFill>
                <a:latin typeface="Comic Sans MS" pitchFamily="66" charset="0"/>
              </a:rPr>
              <a:t>Son annonce est la première épreuve que subit la personne. Elle peut ou non être un </a:t>
            </a:r>
            <a:r>
              <a:rPr lang="fr-FR" sz="1500" u="sng" dirty="0" smtClean="0">
                <a:solidFill>
                  <a:schemeClr val="tx2"/>
                </a:solidFill>
                <a:latin typeface="Comic Sans MS" pitchFamily="66" charset="0"/>
              </a:rPr>
              <a:t>traumatisme</a:t>
            </a:r>
            <a:r>
              <a:rPr lang="fr-FR" sz="1500" dirty="0" smtClean="0">
                <a:solidFill>
                  <a:schemeClr val="tx2"/>
                </a:solidFill>
                <a:latin typeface="Comic Sans MS" pitchFamily="66" charset="0"/>
              </a:rPr>
              <a:t>, et marque </a:t>
            </a:r>
            <a:r>
              <a:rPr lang="fr-FR" sz="1500" u="sng" dirty="0" smtClean="0">
                <a:solidFill>
                  <a:srgbClr val="0070C0"/>
                </a:solidFill>
                <a:latin typeface="Comic Sans MS" pitchFamily="66" charset="0"/>
              </a:rPr>
              <a:t>l’entrée dans une nouvelle vie</a:t>
            </a:r>
            <a:r>
              <a:rPr lang="fr-FR" sz="1500" dirty="0" smtClean="0">
                <a:solidFill>
                  <a:srgbClr val="0070C0"/>
                </a:solidFill>
                <a:latin typeface="Comic Sans MS" pitchFamily="66" charset="0"/>
              </a:rPr>
              <a:t>. Elle </a:t>
            </a:r>
            <a:r>
              <a:rPr lang="fr-FR" sz="1500" u="sng" dirty="0" smtClean="0">
                <a:solidFill>
                  <a:srgbClr val="0070C0"/>
                </a:solidFill>
                <a:latin typeface="Comic Sans MS" pitchFamily="66" charset="0"/>
              </a:rPr>
              <a:t>bouleverse l’idée que la personne se fait de son avenir.</a:t>
            </a:r>
          </a:p>
          <a:p>
            <a:pPr algn="just">
              <a:defRPr/>
            </a:pPr>
            <a:r>
              <a:rPr lang="fr-FR" sz="300" dirty="0" smtClean="0">
                <a:solidFill>
                  <a:schemeClr val="tx2"/>
                </a:solidFill>
                <a:latin typeface="Comic Sans MS" pitchFamily="66" charset="0"/>
              </a:rPr>
              <a:t> </a:t>
            </a:r>
            <a:r>
              <a:rPr lang="fr-FR" sz="1550" dirty="0" smtClean="0">
                <a:solidFill>
                  <a:schemeClr val="tx2"/>
                </a:solidFill>
                <a:latin typeface="Comic Sans MS" pitchFamily="66" charset="0"/>
              </a:rPr>
              <a:t/>
            </a:r>
            <a:br>
              <a:rPr lang="fr-FR" sz="1550" dirty="0" smtClean="0">
                <a:solidFill>
                  <a:schemeClr val="tx2"/>
                </a:solidFill>
                <a:latin typeface="Comic Sans MS" pitchFamily="66" charset="0"/>
              </a:rPr>
            </a:br>
            <a:r>
              <a:rPr lang="fr-FR" sz="1500" dirty="0" smtClean="0">
                <a:solidFill>
                  <a:schemeClr val="tx2"/>
                </a:solidFill>
                <a:latin typeface="Comic Sans MS" pitchFamily="66" charset="0"/>
              </a:rPr>
              <a:t>Le traitement de la maladie peut être handicapant et stigmatisant. La maladie chronique nécessite de « réaménager » la vie professionnelle des adultes, la scolarité des enfants. Il est à souligner que la personne malade peut continuer à travailler, à mener une vie sociale active.…</a:t>
            </a:r>
          </a:p>
          <a:p>
            <a:pPr algn="just">
              <a:defRPr/>
            </a:pPr>
            <a:r>
              <a:rPr lang="fr-FR" sz="1500" dirty="0" smtClean="0">
                <a:solidFill>
                  <a:schemeClr val="tx2"/>
                </a:solidFill>
                <a:latin typeface="Comic Sans MS" pitchFamily="66" charset="0"/>
              </a:rPr>
              <a:t>La qualité de vie de la personne est donc directement liée à la qualité de son accompagnement par les soignants, les aidants, à l’efficacité de l’articulation entre tous ces acteurs et la médecine (publique et dans l’entreprise), au soutien qu’elle recevra dans ses démarches (en particulier sociales, mais aussi en termes de soutien psychologique), à la possibilité qui lui sera donnée de continuer à travailler, de conserver un niveau de ressources compatible avec le coût de son traitement et la préservation de son autonomie. Cet avis y consacre une place importante dans ses préconisations.</a:t>
            </a:r>
          </a:p>
          <a:p>
            <a:pPr algn="just">
              <a:defRPr/>
            </a:pPr>
            <a:r>
              <a:rPr lang="fr-FR" sz="1500" u="sng" dirty="0" smtClean="0">
                <a:solidFill>
                  <a:srgbClr val="0070C0"/>
                </a:solidFill>
                <a:latin typeface="Comic Sans MS" pitchFamily="66" charset="0"/>
              </a:rPr>
              <a:t>Elle est également </a:t>
            </a:r>
            <a:r>
              <a:rPr lang="fr-FR" sz="1500" b="1" u="sng" dirty="0" smtClean="0">
                <a:solidFill>
                  <a:srgbClr val="0070C0"/>
                </a:solidFill>
                <a:latin typeface="Comic Sans MS" pitchFamily="66" charset="0"/>
              </a:rPr>
              <a:t>un bouleversement pour l'entourage</a:t>
            </a:r>
            <a:r>
              <a:rPr lang="fr-FR" sz="1500" dirty="0" smtClean="0">
                <a:solidFill>
                  <a:srgbClr val="0070C0"/>
                </a:solidFill>
                <a:latin typeface="Comic Sans MS" pitchFamily="66" charset="0"/>
              </a:rPr>
              <a:t>, </a:t>
            </a:r>
            <a:r>
              <a:rPr lang="fr-FR" sz="1500" dirty="0" smtClean="0">
                <a:solidFill>
                  <a:schemeClr val="tx2"/>
                </a:solidFill>
                <a:latin typeface="Comic Sans MS" pitchFamily="66" charset="0"/>
              </a:rPr>
              <a:t>les aidants , les conjoints (es), les ascendants (es), les descendants (es), les amis (es), et d'autres proches… </a:t>
            </a:r>
            <a:r>
              <a:rPr lang="fr-FR" sz="1500" u="sng" dirty="0" smtClean="0">
                <a:solidFill>
                  <a:schemeClr val="tx2"/>
                </a:solidFill>
                <a:latin typeface="Comic Sans MS" pitchFamily="66" charset="0"/>
              </a:rPr>
              <a:t>Il leur faut concilier, dans le temps long de la maladie chronique, leur investissement en faveur de la malade et la sauvegarde de leur vie professionnelle, privée et familiale</a:t>
            </a:r>
            <a:r>
              <a:rPr lang="fr-FR" sz="1500" dirty="0" smtClean="0">
                <a:solidFill>
                  <a:schemeClr val="tx2"/>
                </a:solidFill>
                <a:latin typeface="Comic Sans MS" pitchFamily="66" charset="0"/>
              </a:rPr>
              <a:t>. Il leur faut aussi lutter, pour la protection de leur propre santé, contre le risque d'isolement, d'épuisement et de découragement.</a:t>
            </a:r>
            <a:endParaRPr lang="fr-FR" sz="1500" dirty="0" smtClean="0">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ZoneTexte 2"/>
          <p:cNvSpPr txBox="1">
            <a:spLocks noChangeArrowheads="1"/>
          </p:cNvSpPr>
          <p:nvPr/>
        </p:nvSpPr>
        <p:spPr bwMode="auto">
          <a:xfrm>
            <a:off x="533400" y="838200"/>
            <a:ext cx="8153400" cy="5878513"/>
          </a:xfrm>
          <a:prstGeom prst="rect">
            <a:avLst/>
          </a:prstGeom>
          <a:solidFill>
            <a:schemeClr val="bg2">
              <a:lumMod val="20000"/>
              <a:lumOff val="80000"/>
            </a:schemeClr>
          </a:solidFill>
          <a:ln w="9525">
            <a:noFill/>
            <a:miter lim="800000"/>
            <a:headEnd/>
            <a:tailEnd/>
          </a:ln>
        </p:spPr>
        <p:txBody>
          <a:bodyPr>
            <a:spAutoFit/>
          </a:bodyPr>
          <a:lstStyle/>
          <a:p>
            <a:pPr>
              <a:defRPr/>
            </a:pPr>
            <a:r>
              <a:rPr lang="fr-FR" sz="2000" u="sng" dirty="0">
                <a:solidFill>
                  <a:srgbClr val="0070C0"/>
                </a:solidFill>
                <a:latin typeface="Comic Sans MS" pitchFamily="66" charset="0"/>
              </a:rPr>
              <a:t>Défis pour l’entreprise </a:t>
            </a:r>
            <a:endParaRPr lang="fr-FR" sz="2000" dirty="0">
              <a:solidFill>
                <a:srgbClr val="0070C0"/>
              </a:solidFill>
              <a:latin typeface="Comic Sans MS" pitchFamily="66" charset="0"/>
            </a:endParaRPr>
          </a:p>
          <a:p>
            <a:pPr>
              <a:defRPr/>
            </a:pPr>
            <a:r>
              <a:rPr lang="fr-FR" dirty="0">
                <a:latin typeface="Comic Sans MS" pitchFamily="66" charset="0"/>
              </a:rPr>
              <a:t> </a:t>
            </a:r>
          </a:p>
          <a:p>
            <a:pPr algn="just">
              <a:defRPr/>
            </a:pPr>
            <a:r>
              <a:rPr lang="fr-FR" sz="1600" dirty="0">
                <a:latin typeface="Comic Sans MS" pitchFamily="66" charset="0"/>
              </a:rPr>
              <a:t>Les maladies chroniques sont, pour le travail, </a:t>
            </a:r>
            <a:r>
              <a:rPr lang="fr-FR" sz="1600" b="1" u="sng" dirty="0">
                <a:latin typeface="Comic Sans MS" pitchFamily="66" charset="0"/>
              </a:rPr>
              <a:t>un enjeu majeur</a:t>
            </a:r>
            <a:r>
              <a:rPr lang="fr-FR" sz="1600" dirty="0">
                <a:latin typeface="Comic Sans MS" pitchFamily="66" charset="0"/>
              </a:rPr>
              <a:t>. </a:t>
            </a:r>
          </a:p>
          <a:p>
            <a:pPr algn="just">
              <a:defRPr/>
            </a:pPr>
            <a:r>
              <a:rPr lang="fr-FR" sz="1600" dirty="0">
                <a:latin typeface="Comic Sans MS" pitchFamily="66" charset="0"/>
              </a:rPr>
              <a:t>Le recul de l’âge légal de départ à la retraite et le vieillissement de la population active </a:t>
            </a:r>
            <a:r>
              <a:rPr lang="fr-FR" sz="1600" b="1" dirty="0">
                <a:latin typeface="Comic Sans MS" pitchFamily="66" charset="0"/>
              </a:rPr>
              <a:t>conduisent à anticiper une accentuation du défi</a:t>
            </a:r>
            <a:r>
              <a:rPr lang="fr-FR" sz="1600" dirty="0">
                <a:latin typeface="Comic Sans MS" pitchFamily="66" charset="0"/>
              </a:rPr>
              <a:t>. </a:t>
            </a:r>
          </a:p>
          <a:p>
            <a:pPr algn="just">
              <a:defRPr/>
            </a:pPr>
            <a:endParaRPr lang="fr-FR" sz="1600" dirty="0">
              <a:latin typeface="Comic Sans MS" pitchFamily="66" charset="0"/>
            </a:endParaRPr>
          </a:p>
          <a:p>
            <a:pPr algn="just">
              <a:defRPr/>
            </a:pPr>
            <a:r>
              <a:rPr lang="fr-FR" sz="1600" dirty="0">
                <a:latin typeface="Comic Sans MS" pitchFamily="66" charset="0"/>
              </a:rPr>
              <a:t>Le défi est multiforme: certaines pathologies ont des causes extraprofessionnelles ; d’autres sont causées ou accentuées par les conditions de travail, toutes impactent le salarié, l’emploi et l’organisation de l’entreprise. </a:t>
            </a:r>
          </a:p>
          <a:p>
            <a:pPr algn="just">
              <a:defRPr/>
            </a:pPr>
            <a:r>
              <a:rPr lang="fr-FR" sz="1600" dirty="0">
                <a:latin typeface="Comic Sans MS" pitchFamily="66" charset="0"/>
              </a:rPr>
              <a:t>L’entreprise, en regard de la prise en compte de la maladie chronique au travail, se trouve confrontée à un ensemble de défis : </a:t>
            </a:r>
          </a:p>
          <a:p>
            <a:pPr algn="just">
              <a:defRPr/>
            </a:pPr>
            <a:r>
              <a:rPr lang="fr-FR" sz="1600" dirty="0">
                <a:latin typeface="Comic Sans MS" pitchFamily="66" charset="0"/>
              </a:rPr>
              <a:t>- </a:t>
            </a:r>
            <a:r>
              <a:rPr lang="fr-FR" sz="1600" u="sng" dirty="0">
                <a:solidFill>
                  <a:srgbClr val="0070C0"/>
                </a:solidFill>
                <a:latin typeface="Comic Sans MS" pitchFamily="66" charset="0"/>
              </a:rPr>
              <a:t>Le risque statistique d’augmentation du nombre de cas à traiter</a:t>
            </a:r>
            <a:r>
              <a:rPr lang="fr-FR" sz="1600" dirty="0">
                <a:latin typeface="Comic Sans MS" pitchFamily="66" charset="0"/>
              </a:rPr>
              <a:t>, non seulement du fait du vieillissement de la population de l’entreprise, mais aussi en raison de </a:t>
            </a:r>
            <a:r>
              <a:rPr lang="fr-FR" sz="1600" u="sng" dirty="0">
                <a:latin typeface="Comic Sans MS" pitchFamily="66" charset="0"/>
              </a:rPr>
              <a:t>la saturation des solutions de reclassement utilisées</a:t>
            </a:r>
            <a:r>
              <a:rPr lang="fr-FR" sz="1600" dirty="0">
                <a:latin typeface="Comic Sans MS" pitchFamily="66" charset="0"/>
              </a:rPr>
              <a:t> jusque là : </a:t>
            </a:r>
          </a:p>
          <a:p>
            <a:pPr algn="just">
              <a:defRPr/>
            </a:pPr>
            <a:r>
              <a:rPr lang="fr-FR" sz="1600" dirty="0">
                <a:latin typeface="Comic Sans MS" pitchFamily="66" charset="0"/>
              </a:rPr>
              <a:t>- pour les entreprises ayant des plans sociaux, </a:t>
            </a:r>
            <a:r>
              <a:rPr lang="fr-FR" sz="1600" u="sng" dirty="0">
                <a:solidFill>
                  <a:srgbClr val="0070C0"/>
                </a:solidFill>
                <a:latin typeface="Comic Sans MS" pitchFamily="66" charset="0"/>
              </a:rPr>
              <a:t>l’épuisement des solutions de reclassement</a:t>
            </a:r>
            <a:r>
              <a:rPr lang="fr-FR" sz="1600" dirty="0">
                <a:latin typeface="Comic Sans MS" pitchFamily="66" charset="0"/>
              </a:rPr>
              <a:t> sur des postes jugés moins stratégiques pour l’entreprise, soit par une mutualisation des fonctions de support, soit par une externalisation des fonctions qui ne sont pas dans le cœur de métier.</a:t>
            </a:r>
          </a:p>
          <a:p>
            <a:pPr algn="just">
              <a:defRPr/>
            </a:pPr>
            <a:r>
              <a:rPr lang="fr-FR" sz="1600" dirty="0">
                <a:latin typeface="Comic Sans MS" pitchFamily="66" charset="0"/>
              </a:rPr>
              <a:t>- </a:t>
            </a:r>
            <a:r>
              <a:rPr lang="fr-FR" sz="1600" u="sng" dirty="0">
                <a:solidFill>
                  <a:srgbClr val="0070C0"/>
                </a:solidFill>
                <a:latin typeface="Comic Sans MS" pitchFamily="66" charset="0"/>
              </a:rPr>
              <a:t>l’état de santé du travailleur peut être un critère de discrimination </a:t>
            </a:r>
            <a:r>
              <a:rPr lang="fr-FR" sz="1600" dirty="0">
                <a:latin typeface="Comic Sans MS" pitchFamily="66" charset="0"/>
              </a:rPr>
              <a:t>prohibé dans tous les aspects de la relation de travail (y compris la mutation, l’affectation, les éléments de rémunération, etc.) constitue à la fois une source majeure de difficulté à moyen terme pour l’entreprise.</a:t>
            </a:r>
          </a:p>
          <a:p>
            <a:pPr>
              <a:defRPr/>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a:xfrm>
            <a:off x="533400" y="4038600"/>
            <a:ext cx="8229600" cy="2062162"/>
          </a:xfrm>
          <a:gradFill rotWithShape="0">
            <a:gsLst>
              <a:gs pos="0">
                <a:srgbClr val="8488C4"/>
              </a:gs>
              <a:gs pos="53000">
                <a:srgbClr val="D4DEFF"/>
              </a:gs>
              <a:gs pos="83000">
                <a:srgbClr val="D4DEFF"/>
              </a:gs>
              <a:gs pos="100000">
                <a:srgbClr val="96AB94"/>
              </a:gs>
            </a:gsLst>
            <a:lin ang="5400000"/>
          </a:gradFill>
        </p:spPr>
        <p:txBody>
          <a:bodyPr>
            <a:spAutoFit/>
          </a:bodyPr>
          <a:lstStyle/>
          <a:p>
            <a:pPr algn="l"/>
            <a:r>
              <a:rPr lang="fr-FR" sz="2000" dirty="0" smtClean="0">
                <a:latin typeface="Comic Sans MS" pitchFamily="66" charset="0"/>
              </a:rPr>
              <a:t>              </a:t>
            </a:r>
            <a:r>
              <a:rPr lang="fr-FR" sz="2800" b="1" u="sng" dirty="0" smtClean="0">
                <a:latin typeface="Comic Sans MS" pitchFamily="66" charset="0"/>
              </a:rPr>
              <a:t>Les raisons</a:t>
            </a:r>
            <a:r>
              <a:rPr lang="fr-FR" sz="2000" dirty="0" smtClean="0">
                <a:latin typeface="Comic Sans MS" pitchFamily="66" charset="0"/>
              </a:rPr>
              <a:t/>
            </a:r>
            <a:br>
              <a:rPr lang="fr-FR" sz="2000" dirty="0" smtClean="0">
                <a:latin typeface="Comic Sans MS" pitchFamily="66" charset="0"/>
              </a:rPr>
            </a:br>
            <a:r>
              <a:rPr lang="fr-FR" sz="2000" dirty="0" smtClean="0">
                <a:latin typeface="Comic Sans MS" pitchFamily="66" charset="0"/>
              </a:rPr>
              <a:t/>
            </a:r>
            <a:br>
              <a:rPr lang="fr-FR" sz="2000" dirty="0" smtClean="0">
                <a:latin typeface="Comic Sans MS" pitchFamily="66" charset="0"/>
              </a:rPr>
            </a:br>
            <a:r>
              <a:rPr lang="fr-FR" sz="2000" dirty="0" smtClean="0">
                <a:latin typeface="Comic Sans MS" pitchFamily="66" charset="0"/>
              </a:rPr>
              <a:t>      1/ Préserver  une main d-d’œuvre compétente et stable</a:t>
            </a:r>
            <a:br>
              <a:rPr lang="fr-FR" sz="2000" dirty="0" smtClean="0">
                <a:latin typeface="Comic Sans MS" pitchFamily="66" charset="0"/>
              </a:rPr>
            </a:br>
            <a:r>
              <a:rPr lang="fr-FR" sz="2000" dirty="0" smtClean="0">
                <a:latin typeface="Comic Sans MS" pitchFamily="66" charset="0"/>
              </a:rPr>
              <a:t/>
            </a:r>
            <a:br>
              <a:rPr lang="fr-FR" sz="2000" dirty="0" smtClean="0">
                <a:latin typeface="Comic Sans MS" pitchFamily="66" charset="0"/>
              </a:rPr>
            </a:br>
            <a:r>
              <a:rPr lang="fr-FR" sz="2000" dirty="0" smtClean="0">
                <a:latin typeface="Comic Sans MS" pitchFamily="66" charset="0"/>
              </a:rPr>
              <a:t>      2/ Réduire la pression sur la CNAS</a:t>
            </a:r>
            <a:r>
              <a:rPr lang="fr-FR" sz="2000" dirty="0" smtClean="0"/>
              <a:t/>
            </a:r>
            <a:br>
              <a:rPr lang="fr-FR" sz="2000" dirty="0" smtClean="0"/>
            </a:br>
            <a:endParaRPr lang="fr-FR" sz="2000" dirty="0" smtClean="0"/>
          </a:p>
        </p:txBody>
      </p:sp>
      <p:sp>
        <p:nvSpPr>
          <p:cNvPr id="4" name="Titre 1"/>
          <p:cNvSpPr txBox="1">
            <a:spLocks/>
          </p:cNvSpPr>
          <p:nvPr/>
        </p:nvSpPr>
        <p:spPr bwMode="auto">
          <a:xfrm>
            <a:off x="457200" y="677707"/>
            <a:ext cx="8229600" cy="2677656"/>
          </a:xfrm>
          <a:prstGeom prst="rect">
            <a:avLst/>
          </a:prstGeom>
          <a:solidFill>
            <a:schemeClr val="accent2">
              <a:lumMod val="40000"/>
              <a:lumOff val="60000"/>
            </a:schemeClr>
          </a:solidFill>
          <a:ln w="9525">
            <a:noFill/>
            <a:miter lim="800000"/>
            <a:headEnd/>
            <a:tailEnd/>
          </a:ln>
        </p:spPr>
        <p:txBody>
          <a:bodyPr wrap="square" anchor="ctr">
            <a:spAutoFit/>
          </a:bodyPr>
          <a:lstStyle/>
          <a:p>
            <a:pPr eaLnBrk="0" hangingPunct="0">
              <a:defRPr/>
            </a:pPr>
            <a:r>
              <a:rPr lang="fr-FR" sz="2000" kern="0" dirty="0">
                <a:solidFill>
                  <a:schemeClr val="tx2"/>
                </a:solidFill>
                <a:latin typeface="Comic Sans MS" pitchFamily="66" charset="0"/>
                <a:ea typeface="+mj-ea"/>
                <a:cs typeface="+mj-cs"/>
              </a:rPr>
              <a:t>              </a:t>
            </a:r>
            <a:endParaRPr lang="fr-FR" sz="2000" kern="0" dirty="0" smtClean="0">
              <a:solidFill>
                <a:schemeClr val="tx2"/>
              </a:solidFill>
              <a:latin typeface="Comic Sans MS" pitchFamily="66" charset="0"/>
              <a:ea typeface="+mj-ea"/>
              <a:cs typeface="+mj-cs"/>
            </a:endParaRPr>
          </a:p>
          <a:p>
            <a:pPr eaLnBrk="0" hangingPunct="0">
              <a:defRPr/>
            </a:pPr>
            <a:r>
              <a:rPr lang="fr-FR" sz="2000" b="1" kern="0" dirty="0" smtClean="0">
                <a:solidFill>
                  <a:schemeClr val="tx2"/>
                </a:solidFill>
                <a:latin typeface="Comic Sans MS" pitchFamily="66" charset="0"/>
                <a:ea typeface="+mj-ea"/>
                <a:cs typeface="+mj-cs"/>
              </a:rPr>
              <a:t>        </a:t>
            </a:r>
            <a:r>
              <a:rPr lang="fr-FR" sz="2800" b="1" u="sng" kern="0" dirty="0" smtClean="0">
                <a:solidFill>
                  <a:schemeClr val="tx2"/>
                </a:solidFill>
                <a:latin typeface="Comic Sans MS" pitchFamily="66" charset="0"/>
                <a:ea typeface="+mj-ea"/>
                <a:cs typeface="+mj-cs"/>
              </a:rPr>
              <a:t>L’objectif </a:t>
            </a:r>
            <a:r>
              <a:rPr lang="fr-FR" sz="2800" b="1" u="sng" kern="0" dirty="0">
                <a:solidFill>
                  <a:schemeClr val="tx2"/>
                </a:solidFill>
                <a:latin typeface="Comic Sans MS" pitchFamily="66" charset="0"/>
                <a:ea typeface="+mj-ea"/>
                <a:cs typeface="+mj-cs"/>
              </a:rPr>
              <a:t>visé</a:t>
            </a:r>
            <a:endParaRPr lang="fr-FR" sz="2800" b="1" kern="0" dirty="0">
              <a:solidFill>
                <a:schemeClr val="tx2"/>
              </a:solidFill>
              <a:latin typeface="Comic Sans MS" pitchFamily="66" charset="0"/>
              <a:ea typeface="+mj-ea"/>
              <a:cs typeface="+mj-cs"/>
            </a:endParaRPr>
          </a:p>
          <a:p>
            <a:pPr algn="ctr" eaLnBrk="0" hangingPunct="0">
              <a:defRPr/>
            </a:pPr>
            <a:r>
              <a:rPr lang="fr-FR" sz="2000" kern="0" dirty="0">
                <a:solidFill>
                  <a:schemeClr val="tx2"/>
                </a:solidFill>
                <a:latin typeface="Comic Sans MS" pitchFamily="66" charset="0"/>
                <a:ea typeface="+mj-ea"/>
                <a:cs typeface="+mj-cs"/>
              </a:rPr>
              <a:t/>
            </a:r>
            <a:br>
              <a:rPr lang="fr-FR" sz="2000" kern="0" dirty="0">
                <a:solidFill>
                  <a:schemeClr val="tx2"/>
                </a:solidFill>
                <a:latin typeface="Comic Sans MS" pitchFamily="66" charset="0"/>
                <a:ea typeface="+mj-ea"/>
                <a:cs typeface="+mj-cs"/>
              </a:rPr>
            </a:br>
            <a:r>
              <a:rPr lang="fr-FR" sz="2000" kern="0" dirty="0" smtClean="0">
                <a:solidFill>
                  <a:schemeClr val="tx2"/>
                </a:solidFill>
                <a:latin typeface="Comic Sans MS" pitchFamily="66" charset="0"/>
                <a:ea typeface="+mj-ea"/>
                <a:cs typeface="+mj-cs"/>
              </a:rPr>
              <a:t>      </a:t>
            </a:r>
            <a:r>
              <a:rPr lang="fr-FR" sz="2000" b="1" kern="0" dirty="0">
                <a:solidFill>
                  <a:schemeClr val="tx2"/>
                </a:solidFill>
                <a:latin typeface="Comic Sans MS" pitchFamily="66" charset="0"/>
                <a:ea typeface="+mj-ea"/>
                <a:cs typeface="+mj-cs"/>
              </a:rPr>
              <a:t>La prévention du risque de désinsertion professionnelle</a:t>
            </a:r>
          </a:p>
          <a:p>
            <a:pPr algn="ctr" eaLnBrk="0" hangingPunct="0">
              <a:defRPr/>
            </a:pPr>
            <a:r>
              <a:rPr lang="fr-FR" sz="2000" kern="0" dirty="0">
                <a:solidFill>
                  <a:schemeClr val="tx2"/>
                </a:solidFill>
                <a:latin typeface="Comic Sans MS" pitchFamily="66" charset="0"/>
                <a:ea typeface="+mj-ea"/>
                <a:cs typeface="+mj-cs"/>
              </a:rPr>
              <a:t> et </a:t>
            </a:r>
          </a:p>
          <a:p>
            <a:pPr algn="ctr" eaLnBrk="0" hangingPunct="0">
              <a:defRPr/>
            </a:pPr>
            <a:r>
              <a:rPr lang="fr-FR" sz="2000" kern="0" dirty="0">
                <a:solidFill>
                  <a:schemeClr val="tx2"/>
                </a:solidFill>
                <a:latin typeface="Comic Sans MS" pitchFamily="66" charset="0"/>
                <a:ea typeface="+mj-ea"/>
                <a:cs typeface="+mj-cs"/>
              </a:rPr>
              <a:t>      l’allongement de la durée de vie professionnelle.</a:t>
            </a:r>
          </a:p>
          <a:p>
            <a:pPr eaLnBrk="0" hangingPunct="0">
              <a:defRPr/>
            </a:pPr>
            <a:r>
              <a:rPr lang="fr-FR" sz="2000" kern="0" dirty="0">
                <a:solidFill>
                  <a:schemeClr val="tx2"/>
                </a:solidFill>
                <a:latin typeface="+mj-lt"/>
                <a:ea typeface="+mj-ea"/>
                <a:cs typeface="+mj-cs"/>
              </a:rPr>
              <a:t/>
            </a:r>
            <a:br>
              <a:rPr lang="fr-FR" sz="2000" kern="0" dirty="0">
                <a:solidFill>
                  <a:schemeClr val="tx2"/>
                </a:solidFill>
                <a:latin typeface="+mj-lt"/>
                <a:ea typeface="+mj-ea"/>
                <a:cs typeface="+mj-cs"/>
              </a:rPr>
            </a:br>
            <a:endParaRPr lang="fr-FR" sz="2000" kern="0" dirty="0">
              <a:solidFill>
                <a:schemeClr val="tx2"/>
              </a:solidFill>
              <a:latin typeface="+mj-lt"/>
              <a:ea typeface="+mj-ea"/>
              <a:cs typeface="+mj-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ctrTitle"/>
          </p:nvPr>
        </p:nvSpPr>
        <p:spPr>
          <a:xfrm>
            <a:off x="838200" y="381000"/>
            <a:ext cx="7772400" cy="533400"/>
          </a:xfrm>
          <a:solidFill>
            <a:schemeClr val="accent1">
              <a:lumMod val="75000"/>
            </a:schemeClr>
          </a:solidFill>
        </p:spPr>
        <p:txBody>
          <a:bodyPr/>
          <a:lstStyle/>
          <a:p>
            <a:pPr>
              <a:defRPr/>
            </a:pPr>
            <a:r>
              <a:rPr lang="fr-FR" sz="2000" b="1" u="sng" dirty="0" smtClean="0">
                <a:latin typeface="Comic Sans MS" pitchFamily="66" charset="0"/>
              </a:rPr>
              <a:t/>
            </a:r>
            <a:br>
              <a:rPr lang="fr-FR" sz="2000" b="1" u="sng" dirty="0" smtClean="0">
                <a:latin typeface="Comic Sans MS" pitchFamily="66" charset="0"/>
              </a:rPr>
            </a:br>
            <a:r>
              <a:rPr lang="fr-FR" sz="2000" b="1" u="sng" dirty="0" smtClean="0">
                <a:latin typeface="Comic Sans MS" pitchFamily="66" charset="0"/>
              </a:rPr>
              <a:t/>
            </a:r>
            <a:br>
              <a:rPr lang="fr-FR" sz="2000" b="1" u="sng" dirty="0" smtClean="0">
                <a:latin typeface="Comic Sans MS" pitchFamily="66" charset="0"/>
              </a:rPr>
            </a:br>
            <a:r>
              <a:rPr lang="fr-FR" sz="2000" b="1" u="sng" dirty="0" smtClean="0">
                <a:latin typeface="Comic Sans MS" pitchFamily="66" charset="0"/>
              </a:rPr>
              <a:t>LES MALADIES CHRONIQUES : UN MOYEN DE REUSSITE</a:t>
            </a:r>
            <a:r>
              <a:rPr lang="fr-FR" dirty="0" smtClean="0"/>
              <a:t/>
            </a:r>
            <a:br>
              <a:rPr lang="fr-FR" dirty="0" smtClean="0"/>
            </a:br>
            <a:endParaRPr lang="fr-FR" dirty="0" smtClean="0"/>
          </a:p>
        </p:txBody>
      </p:sp>
      <p:sp>
        <p:nvSpPr>
          <p:cNvPr id="21507" name="Sous-titre 2"/>
          <p:cNvSpPr>
            <a:spLocks noGrp="1"/>
          </p:cNvSpPr>
          <p:nvPr>
            <p:ph type="subTitle" idx="1"/>
          </p:nvPr>
        </p:nvSpPr>
        <p:spPr>
          <a:xfrm>
            <a:off x="609600" y="914400"/>
            <a:ext cx="8077200" cy="5791200"/>
          </a:xfrm>
          <a:solidFill>
            <a:schemeClr val="bg2">
              <a:lumMod val="20000"/>
              <a:lumOff val="80000"/>
            </a:schemeClr>
          </a:solidFill>
        </p:spPr>
        <p:txBody>
          <a:bodyPr/>
          <a:lstStyle/>
          <a:p>
            <a:pPr algn="just">
              <a:defRPr/>
            </a:pPr>
            <a:r>
              <a:rPr lang="fr-FR" sz="1550" dirty="0" smtClean="0">
                <a:latin typeface="Comic Sans MS" pitchFamily="66" charset="0"/>
              </a:rPr>
              <a:t>Les maladies chroniques sont d’un coté un problème, un défit à l’entreprise, elles lui sont d’un autre côté un atout, un moyen de réussite, elles lui permettent de :  </a:t>
            </a:r>
          </a:p>
          <a:p>
            <a:pPr>
              <a:defRPr/>
            </a:pPr>
            <a:endParaRPr lang="fr-FR" sz="400" dirty="0" smtClean="0">
              <a:latin typeface="Comic Sans MS" pitchFamily="66" charset="0"/>
            </a:endParaRPr>
          </a:p>
          <a:p>
            <a:pPr algn="just">
              <a:buFontTx/>
              <a:buChar char="-"/>
              <a:defRPr/>
            </a:pPr>
            <a:r>
              <a:rPr lang="fr-FR" sz="1550" u="sng" dirty="0" smtClean="0">
                <a:solidFill>
                  <a:srgbClr val="0070C0"/>
                </a:solidFill>
                <a:latin typeface="Comic Sans MS" pitchFamily="66" charset="0"/>
              </a:rPr>
              <a:t>Montrer </a:t>
            </a:r>
            <a:r>
              <a:rPr lang="fr-FR" sz="1550" b="1" u="sng" dirty="0" smtClean="0">
                <a:solidFill>
                  <a:srgbClr val="0070C0"/>
                </a:solidFill>
                <a:latin typeface="Comic Sans MS" pitchFamily="66" charset="0"/>
              </a:rPr>
              <a:t>l’aspect humain de l’entreprise</a:t>
            </a:r>
            <a:r>
              <a:rPr lang="fr-FR" sz="1550" dirty="0" smtClean="0">
                <a:latin typeface="Comic Sans MS" pitchFamily="66" charset="0"/>
              </a:rPr>
              <a:t>, par la prise en compte de la question de la maladie chronique et plus largement les fragilités, sociales notamment, sur un plan individuel. Entendu à tous les niveaux hiérarchiques « </a:t>
            </a:r>
            <a:r>
              <a:rPr lang="fr-FR" sz="1550" b="1" dirty="0" smtClean="0">
                <a:latin typeface="Comic Sans MS" pitchFamily="66" charset="0"/>
              </a:rPr>
              <a:t>Ça peut arriver à tout le monde</a:t>
            </a:r>
            <a:r>
              <a:rPr lang="fr-FR" sz="1550" i="1" dirty="0" smtClean="0">
                <a:latin typeface="Comic Sans MS" pitchFamily="66" charset="0"/>
              </a:rPr>
              <a:t> </a:t>
            </a:r>
            <a:r>
              <a:rPr lang="fr-FR" sz="1550" dirty="0" smtClean="0">
                <a:latin typeface="Comic Sans MS" pitchFamily="66" charset="0"/>
              </a:rPr>
              <a:t>». Argument qui souligne la prise en considération de la vulnérabilité ontologique fortement relayée au niveau de l’entreprise par la survivance d’un service social actif, et par </a:t>
            </a:r>
            <a:r>
              <a:rPr lang="fr-FR" sz="1550" b="1" dirty="0" smtClean="0">
                <a:latin typeface="Comic Sans MS" pitchFamily="66" charset="0"/>
              </a:rPr>
              <a:t>une coopération forte entre les services de la santé et du bien-être au travail, </a:t>
            </a:r>
            <a:r>
              <a:rPr lang="fr-FR" sz="1550" dirty="0" smtClean="0">
                <a:latin typeface="Comic Sans MS" pitchFamily="66" charset="0"/>
              </a:rPr>
              <a:t>et le service social. Ces services, largement mis à contribution par l’ensemble des salariés, les </a:t>
            </a:r>
            <a:r>
              <a:rPr lang="fr-FR" sz="1550" dirty="0" err="1" smtClean="0">
                <a:latin typeface="Comic Sans MS" pitchFamily="66" charset="0"/>
              </a:rPr>
              <a:t>encadrants</a:t>
            </a:r>
            <a:r>
              <a:rPr lang="fr-FR" sz="1550" dirty="0" smtClean="0">
                <a:latin typeface="Comic Sans MS" pitchFamily="66" charset="0"/>
              </a:rPr>
              <a:t> également, qui reconnaissent l’aspect  humain</a:t>
            </a:r>
            <a:r>
              <a:rPr lang="fr-FR" sz="1550" i="1" dirty="0" smtClean="0">
                <a:latin typeface="Comic Sans MS" pitchFamily="66" charset="0"/>
              </a:rPr>
              <a:t> </a:t>
            </a:r>
            <a:r>
              <a:rPr lang="fr-FR" sz="1550" dirty="0" smtClean="0">
                <a:latin typeface="Comic Sans MS" pitchFamily="66" charset="0"/>
              </a:rPr>
              <a:t> de leur entreprise.</a:t>
            </a:r>
          </a:p>
          <a:p>
            <a:pPr>
              <a:defRPr/>
            </a:pPr>
            <a:r>
              <a:rPr lang="fr-FR" sz="400" dirty="0" smtClean="0">
                <a:latin typeface="Comic Sans MS" pitchFamily="66" charset="0"/>
              </a:rPr>
              <a:t> </a:t>
            </a:r>
          </a:p>
          <a:p>
            <a:pPr algn="just">
              <a:defRPr/>
            </a:pPr>
            <a:r>
              <a:rPr lang="fr-FR" sz="1550" dirty="0" smtClean="0">
                <a:latin typeface="Comic Sans MS" pitchFamily="66" charset="0"/>
              </a:rPr>
              <a:t>- </a:t>
            </a:r>
            <a:r>
              <a:rPr lang="fr-FR" sz="1550" b="1" u="sng" dirty="0" smtClean="0">
                <a:solidFill>
                  <a:srgbClr val="0070C0"/>
                </a:solidFill>
                <a:latin typeface="Comic Sans MS" pitchFamily="66" charset="0"/>
              </a:rPr>
              <a:t>Avoir le souci des conditions réelles de travail </a:t>
            </a:r>
            <a:r>
              <a:rPr lang="fr-FR" sz="1550" dirty="0" smtClean="0">
                <a:latin typeface="Comic Sans MS" pitchFamily="66" charset="0"/>
              </a:rPr>
              <a:t>qui donne lieu à l’installation d’une équipe, avec des professionnels, des ergonomes, auxquels peuvent être associés des opérateurs pour la conception de nouveaux meubles de travail.</a:t>
            </a:r>
          </a:p>
          <a:p>
            <a:pPr>
              <a:defRPr/>
            </a:pPr>
            <a:r>
              <a:rPr lang="fr-FR" sz="400" dirty="0" smtClean="0">
                <a:latin typeface="Comic Sans MS" pitchFamily="66" charset="0"/>
              </a:rPr>
              <a:t> </a:t>
            </a:r>
          </a:p>
          <a:p>
            <a:pPr algn="just">
              <a:defRPr/>
            </a:pPr>
            <a:r>
              <a:rPr lang="fr-FR" sz="1550" dirty="0" smtClean="0">
                <a:latin typeface="Comic Sans MS" pitchFamily="66" charset="0"/>
              </a:rPr>
              <a:t>-</a:t>
            </a:r>
            <a:r>
              <a:rPr lang="fr-FR" sz="1550" b="1" dirty="0" smtClean="0">
                <a:latin typeface="Comic Sans MS" pitchFamily="66" charset="0"/>
              </a:rPr>
              <a:t>Les efforts</a:t>
            </a:r>
            <a:r>
              <a:rPr lang="fr-FR" sz="1550" dirty="0" smtClean="0">
                <a:latin typeface="Comic Sans MS" pitchFamily="66" charset="0"/>
              </a:rPr>
              <a:t> qui se font autour de la prévention des risques professionnels, </a:t>
            </a:r>
            <a:r>
              <a:rPr lang="fr-FR" sz="1550" b="1" dirty="0" smtClean="0">
                <a:latin typeface="Comic Sans MS" pitchFamily="66" charset="0"/>
              </a:rPr>
              <a:t>les réflexions</a:t>
            </a:r>
            <a:r>
              <a:rPr lang="fr-FR" sz="1550" dirty="0" smtClean="0">
                <a:latin typeface="Comic Sans MS" pitchFamily="66" charset="0"/>
              </a:rPr>
              <a:t> sur les évolutions de métiers, mais aussi et de manière plus spécifique</a:t>
            </a:r>
            <a:r>
              <a:rPr lang="fr-FR" sz="1550" b="1" dirty="0" smtClean="0">
                <a:latin typeface="Comic Sans MS" pitchFamily="66" charset="0"/>
              </a:rPr>
              <a:t>, le travail de veille </a:t>
            </a:r>
            <a:r>
              <a:rPr lang="fr-FR" sz="1550" dirty="0" smtClean="0">
                <a:latin typeface="Comic Sans MS" pitchFamily="66" charset="0"/>
              </a:rPr>
              <a:t>qui peut être conduit auprès des salariés absents plus d’un mois dans le but de maintenir le lien avec l’entreprise, </a:t>
            </a:r>
            <a:r>
              <a:rPr lang="fr-FR" sz="1550" b="1" dirty="0" smtClean="0">
                <a:latin typeface="Comic Sans MS" pitchFamily="66" charset="0"/>
              </a:rPr>
              <a:t>les démarches de réflexion interdisciplinaires</a:t>
            </a:r>
            <a:r>
              <a:rPr lang="fr-FR" sz="1550" dirty="0" smtClean="0">
                <a:latin typeface="Comic Sans MS" pitchFamily="66" charset="0"/>
              </a:rPr>
              <a:t> sur les aménagements de postes, </a:t>
            </a:r>
            <a:r>
              <a:rPr lang="fr-FR" sz="1550" b="1" dirty="0" smtClean="0">
                <a:latin typeface="Comic Sans MS" pitchFamily="66" charset="0"/>
              </a:rPr>
              <a:t>les efforts </a:t>
            </a:r>
            <a:r>
              <a:rPr lang="fr-FR" sz="1550" dirty="0" smtClean="0">
                <a:latin typeface="Comic Sans MS" pitchFamily="66" charset="0"/>
              </a:rPr>
              <a:t>de communication interne sur les maladies chroniques et les handicaps, </a:t>
            </a:r>
            <a:r>
              <a:rPr lang="fr-FR" sz="1550" dirty="0" smtClean="0">
                <a:solidFill>
                  <a:srgbClr val="0070C0"/>
                </a:solidFill>
                <a:latin typeface="Comic Sans MS" pitchFamily="66" charset="0"/>
              </a:rPr>
              <a:t>montrent </a:t>
            </a:r>
            <a:r>
              <a:rPr lang="fr-FR" sz="1550" b="1" u="sng" dirty="0" smtClean="0">
                <a:solidFill>
                  <a:srgbClr val="0070C0"/>
                </a:solidFill>
                <a:latin typeface="Comic Sans MS" pitchFamily="66" charset="0"/>
              </a:rPr>
              <a:t>l’intérêt que porte l’entreprise à son capital humain</a:t>
            </a:r>
            <a:r>
              <a:rPr lang="fr-FR" sz="1550" b="1" dirty="0" smtClean="0">
                <a:latin typeface="Comic Sans MS" pitchFamily="66" charset="0"/>
              </a:rPr>
              <a:t> et expriment le sens proactif du système de management</a:t>
            </a:r>
            <a:r>
              <a:rPr lang="fr-FR" sz="1550" dirty="0" smtClean="0">
                <a:latin typeface="Comic Sans MS" pitchFamily="66" charset="0"/>
              </a:rPr>
              <a:t> de cette dernière :</a:t>
            </a:r>
            <a:r>
              <a:rPr lang="fr-FR" sz="1550" b="1" dirty="0" smtClean="0">
                <a:latin typeface="Comic Sans MS" pitchFamily="66" charset="0"/>
              </a:rPr>
              <a:t> aller aux devants des défis.</a:t>
            </a:r>
            <a:endParaRPr lang="fr-FR" sz="1550" dirty="0" smtClean="0">
              <a:latin typeface="Comic Sans MS" pitchFamily="66"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1"/>
          <p:cNvSpPr>
            <a:spLocks noGrp="1"/>
          </p:cNvSpPr>
          <p:nvPr>
            <p:ph type="ctrTitle"/>
          </p:nvPr>
        </p:nvSpPr>
        <p:spPr>
          <a:xfrm>
            <a:off x="762000" y="381000"/>
            <a:ext cx="7772400" cy="381000"/>
          </a:xfrm>
          <a:solidFill>
            <a:schemeClr val="accent1"/>
          </a:solidFill>
        </p:spPr>
        <p:txBody>
          <a:bodyPr/>
          <a:lstStyle/>
          <a:p>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PROMOTION DE LA SANTE AU TRAVAIL</a:t>
            </a:r>
            <a:r>
              <a:rPr lang="fr-FR" smtClean="0"/>
              <a:t/>
            </a:r>
            <a:br>
              <a:rPr lang="fr-FR" smtClean="0"/>
            </a:br>
            <a:endParaRPr lang="fr-FR" smtClean="0"/>
          </a:p>
        </p:txBody>
      </p:sp>
      <p:sp>
        <p:nvSpPr>
          <p:cNvPr id="22531" name="Sous-titre 2"/>
          <p:cNvSpPr>
            <a:spLocks noGrp="1"/>
          </p:cNvSpPr>
          <p:nvPr>
            <p:ph type="subTitle" idx="1"/>
          </p:nvPr>
        </p:nvSpPr>
        <p:spPr>
          <a:xfrm>
            <a:off x="609600" y="914400"/>
            <a:ext cx="7848600" cy="5715000"/>
          </a:xfrm>
          <a:solidFill>
            <a:schemeClr val="bg2">
              <a:lumMod val="20000"/>
              <a:lumOff val="80000"/>
            </a:schemeClr>
          </a:solidFill>
        </p:spPr>
        <p:txBody>
          <a:bodyPr/>
          <a:lstStyle/>
          <a:p>
            <a:pPr algn="just">
              <a:defRPr/>
            </a:pPr>
            <a:r>
              <a:rPr lang="fr-FR" sz="1550" dirty="0" smtClean="0">
                <a:latin typeface="Comic Sans MS" pitchFamily="66" charset="0"/>
              </a:rPr>
              <a:t>Les maladies chroniques sont liées au vieillissement, au mode vie et à des dispositions génétiques. </a:t>
            </a:r>
            <a:r>
              <a:rPr lang="fr-FR" sz="1550" dirty="0" smtClean="0">
                <a:solidFill>
                  <a:srgbClr val="0070C0"/>
                </a:solidFill>
                <a:latin typeface="Comic Sans MS" pitchFamily="66" charset="0"/>
              </a:rPr>
              <a:t>Promouvoir la santé au travail </a:t>
            </a:r>
            <a:r>
              <a:rPr lang="fr-FR" sz="1550" u="sng" dirty="0" smtClean="0">
                <a:solidFill>
                  <a:srgbClr val="0070C0"/>
                </a:solidFill>
                <a:latin typeface="Comic Sans MS" pitchFamily="66" charset="0"/>
              </a:rPr>
              <a:t>signifie</a:t>
            </a:r>
            <a:r>
              <a:rPr lang="fr-FR" sz="1550" dirty="0" smtClean="0">
                <a:solidFill>
                  <a:srgbClr val="0070C0"/>
                </a:solidFill>
                <a:latin typeface="Comic Sans MS" pitchFamily="66" charset="0"/>
              </a:rPr>
              <a:t> :</a:t>
            </a:r>
          </a:p>
          <a:p>
            <a:pPr algn="just">
              <a:defRPr/>
            </a:pPr>
            <a:r>
              <a:rPr lang="fr-FR" sz="1550" dirty="0" smtClean="0">
                <a:solidFill>
                  <a:srgbClr val="0070C0"/>
                </a:solidFill>
                <a:latin typeface="Comic Sans MS" pitchFamily="66" charset="0"/>
              </a:rPr>
              <a:t>- </a:t>
            </a:r>
            <a:r>
              <a:rPr lang="fr-FR" sz="1550" u="sng" dirty="0" smtClean="0">
                <a:solidFill>
                  <a:srgbClr val="0070C0"/>
                </a:solidFill>
                <a:latin typeface="Comic Sans MS" pitchFamily="66" charset="0"/>
              </a:rPr>
              <a:t>L’engagement</a:t>
            </a:r>
            <a:r>
              <a:rPr lang="fr-FR" sz="1550" dirty="0" smtClean="0">
                <a:solidFill>
                  <a:srgbClr val="0070C0"/>
                </a:solidFill>
                <a:latin typeface="Comic Sans MS" pitchFamily="66" charset="0"/>
              </a:rPr>
              <a:t> de l’entreprise à l’amélioration de la santé de son personnel ;</a:t>
            </a:r>
          </a:p>
          <a:p>
            <a:pPr algn="just">
              <a:defRPr/>
            </a:pPr>
            <a:r>
              <a:rPr lang="fr-FR" sz="1550" dirty="0" smtClean="0">
                <a:solidFill>
                  <a:srgbClr val="0070C0"/>
                </a:solidFill>
                <a:latin typeface="Comic Sans MS" pitchFamily="66" charset="0"/>
              </a:rPr>
              <a:t>- Les salariés doivent </a:t>
            </a:r>
            <a:r>
              <a:rPr lang="fr-FR" sz="1550" u="sng" dirty="0" smtClean="0">
                <a:solidFill>
                  <a:srgbClr val="0070C0"/>
                </a:solidFill>
                <a:latin typeface="Comic Sans MS" pitchFamily="66" charset="0"/>
              </a:rPr>
              <a:t>disposer des renseignements appropriés</a:t>
            </a:r>
            <a:r>
              <a:rPr lang="fr-FR" sz="1550" dirty="0" smtClean="0">
                <a:solidFill>
                  <a:srgbClr val="0070C0"/>
                </a:solidFill>
                <a:latin typeface="Comic Sans MS" pitchFamily="66" charset="0"/>
              </a:rPr>
              <a:t> et </a:t>
            </a:r>
            <a:r>
              <a:rPr lang="fr-FR" sz="1550" u="sng" dirty="0" smtClean="0">
                <a:solidFill>
                  <a:srgbClr val="0070C0"/>
                </a:solidFill>
                <a:latin typeface="Comic Sans MS" pitchFamily="66" charset="0"/>
              </a:rPr>
              <a:t>des stratégies globales de communication soient établies ;</a:t>
            </a:r>
          </a:p>
          <a:p>
            <a:pPr algn="just">
              <a:defRPr/>
            </a:pPr>
            <a:r>
              <a:rPr lang="fr-FR" sz="1550" dirty="0" smtClean="0">
                <a:solidFill>
                  <a:srgbClr val="0070C0"/>
                </a:solidFill>
                <a:latin typeface="Comic Sans MS" pitchFamily="66" charset="0"/>
              </a:rPr>
              <a:t>- </a:t>
            </a:r>
            <a:r>
              <a:rPr lang="fr-FR" sz="1550" u="sng" dirty="0" smtClean="0">
                <a:solidFill>
                  <a:srgbClr val="0070C0"/>
                </a:solidFill>
                <a:latin typeface="Comic Sans MS" pitchFamily="66" charset="0"/>
              </a:rPr>
              <a:t>La participation des salariés </a:t>
            </a:r>
            <a:r>
              <a:rPr lang="fr-FR" sz="1550" dirty="0" smtClean="0">
                <a:solidFill>
                  <a:srgbClr val="0070C0"/>
                </a:solidFill>
                <a:latin typeface="Comic Sans MS" pitchFamily="66" charset="0"/>
              </a:rPr>
              <a:t>au processus décisionnel ;</a:t>
            </a:r>
          </a:p>
          <a:p>
            <a:pPr algn="just">
              <a:defRPr/>
            </a:pPr>
            <a:r>
              <a:rPr lang="fr-FR" sz="1550" u="sng" dirty="0" smtClean="0">
                <a:solidFill>
                  <a:srgbClr val="0070C0"/>
                </a:solidFill>
                <a:latin typeface="Comic Sans MS" pitchFamily="66" charset="0"/>
              </a:rPr>
              <a:t>- La création</a:t>
            </a:r>
            <a:r>
              <a:rPr lang="fr-FR" sz="1550" dirty="0" smtClean="0">
                <a:solidFill>
                  <a:srgbClr val="0070C0"/>
                </a:solidFill>
                <a:latin typeface="Comic Sans MS" pitchFamily="66" charset="0"/>
              </a:rPr>
              <a:t>, entre l’employeur et son personnel </a:t>
            </a:r>
            <a:r>
              <a:rPr lang="fr-FR" sz="1550" u="sng" dirty="0" smtClean="0">
                <a:solidFill>
                  <a:srgbClr val="0070C0"/>
                </a:solidFill>
                <a:latin typeface="Comic Sans MS" pitchFamily="66" charset="0"/>
              </a:rPr>
              <a:t>d’une culture </a:t>
            </a:r>
            <a:r>
              <a:rPr lang="fr-FR" sz="1550" dirty="0" smtClean="0">
                <a:solidFill>
                  <a:srgbClr val="0070C0"/>
                </a:solidFill>
                <a:latin typeface="Comic Sans MS" pitchFamily="66" charset="0"/>
              </a:rPr>
              <a:t>de travail reposant sur un partenariat ;</a:t>
            </a:r>
          </a:p>
          <a:p>
            <a:pPr algn="just">
              <a:defRPr/>
            </a:pPr>
            <a:r>
              <a:rPr lang="fr-FR" sz="1550" dirty="0" smtClean="0">
                <a:solidFill>
                  <a:srgbClr val="0070C0"/>
                </a:solidFill>
                <a:latin typeface="Comic Sans MS" pitchFamily="66" charset="0"/>
              </a:rPr>
              <a:t>- </a:t>
            </a:r>
            <a:r>
              <a:rPr lang="fr-FR" sz="1550" u="sng" dirty="0" smtClean="0">
                <a:solidFill>
                  <a:srgbClr val="0070C0"/>
                </a:solidFill>
                <a:latin typeface="Comic Sans MS" pitchFamily="66" charset="0"/>
              </a:rPr>
              <a:t>L’organisation des tâches et des processus de travail </a:t>
            </a:r>
            <a:r>
              <a:rPr lang="fr-FR" sz="1550" dirty="0" smtClean="0">
                <a:solidFill>
                  <a:srgbClr val="0070C0"/>
                </a:solidFill>
                <a:latin typeface="Comic Sans MS" pitchFamily="66" charset="0"/>
              </a:rPr>
              <a:t>de la manière à améliorer la santé et à éviter de lui porter atteinte ;</a:t>
            </a:r>
          </a:p>
          <a:p>
            <a:pPr algn="just">
              <a:defRPr/>
            </a:pPr>
            <a:r>
              <a:rPr lang="fr-FR" sz="1550" dirty="0" smtClean="0">
                <a:solidFill>
                  <a:srgbClr val="0070C0"/>
                </a:solidFill>
                <a:latin typeface="Comic Sans MS" pitchFamily="66" charset="0"/>
              </a:rPr>
              <a:t>- Les choix les plus favorables à la santé soit les plus faciles et </a:t>
            </a:r>
            <a:r>
              <a:rPr lang="fr-FR" sz="1550" u="sng" dirty="0" smtClean="0">
                <a:solidFill>
                  <a:srgbClr val="0070C0"/>
                </a:solidFill>
                <a:latin typeface="Comic Sans MS" pitchFamily="66" charset="0"/>
              </a:rPr>
              <a:t>soient au cœur des règlements et pratiques de l’entreprise.</a:t>
            </a:r>
          </a:p>
          <a:p>
            <a:pPr algn="just">
              <a:defRPr/>
            </a:pPr>
            <a:r>
              <a:rPr lang="fr-FR" sz="400" dirty="0" smtClean="0">
                <a:latin typeface="Comic Sans MS" pitchFamily="66" charset="0"/>
              </a:rPr>
              <a:t> </a:t>
            </a:r>
          </a:p>
          <a:p>
            <a:pPr algn="just">
              <a:defRPr/>
            </a:pPr>
            <a:r>
              <a:rPr lang="fr-FR" sz="1550" dirty="0" smtClean="0">
                <a:solidFill>
                  <a:srgbClr val="0070C0"/>
                </a:solidFill>
                <a:latin typeface="Comic Sans MS" pitchFamily="66" charset="0"/>
              </a:rPr>
              <a:t>Les coûts des absences pour causes de maladie, de l’absentéisme et de la rotation du personnel sont </a:t>
            </a:r>
            <a:r>
              <a:rPr lang="fr-FR" sz="1550" u="sng" dirty="0" smtClean="0">
                <a:solidFill>
                  <a:srgbClr val="0070C0"/>
                </a:solidFill>
                <a:latin typeface="Comic Sans MS" pitchFamily="66" charset="0"/>
              </a:rPr>
              <a:t>les principaux moteurs</a:t>
            </a:r>
            <a:r>
              <a:rPr lang="fr-FR" sz="1550" dirty="0" smtClean="0">
                <a:solidFill>
                  <a:srgbClr val="0070C0"/>
                </a:solidFill>
                <a:latin typeface="Comic Sans MS" pitchFamily="66" charset="0"/>
              </a:rPr>
              <a:t> de l’élaboration de programmes d’amélioration de la santé et de normes de santé et sécurité au travail. </a:t>
            </a:r>
          </a:p>
          <a:p>
            <a:pPr algn="just">
              <a:defRPr/>
            </a:pPr>
            <a:r>
              <a:rPr lang="fr-FR" sz="1550" dirty="0" smtClean="0">
                <a:latin typeface="Comic Sans MS" pitchFamily="66" charset="0"/>
              </a:rPr>
              <a:t>La non prise en compte de la maladie peut induire du présentéisme lorsque le travailleur atteint se présente au travail en dépit de son mauvais état de santé. Cela </a:t>
            </a:r>
            <a:r>
              <a:rPr lang="fr-FR" sz="1550" u="sng" dirty="0" smtClean="0">
                <a:latin typeface="Comic Sans MS" pitchFamily="66" charset="0"/>
              </a:rPr>
              <a:t>conduit à une baisse de performance, un risque pour la productivité, la qualité et l’efficacité de l’entreprise elle-même</a:t>
            </a:r>
            <a:r>
              <a:rPr lang="fr-FR" sz="1550" dirty="0" smtClean="0">
                <a:latin typeface="Comic Sans MS" pitchFamily="66" charset="0"/>
              </a:rPr>
              <a:t>.</a:t>
            </a:r>
          </a:p>
          <a:p>
            <a:pPr algn="just">
              <a:defRPr/>
            </a:pPr>
            <a:r>
              <a:rPr lang="fr-FR" sz="400" dirty="0" smtClean="0">
                <a:latin typeface="Comic Sans MS" pitchFamily="66" charset="0"/>
              </a:rPr>
              <a:t>  </a:t>
            </a:r>
          </a:p>
          <a:p>
            <a:pPr algn="just">
              <a:defRPr/>
            </a:pPr>
            <a:r>
              <a:rPr lang="fr-FR" sz="1800" b="1" u="sng" dirty="0" smtClean="0">
                <a:solidFill>
                  <a:srgbClr val="0070C0"/>
                </a:solidFill>
                <a:latin typeface="Comic Sans MS" pitchFamily="66" charset="0"/>
              </a:rPr>
              <a:t>Promouvoir une culture de bonne santé et de bien-être au travail, ce sont les efforts conjugués de tous.</a:t>
            </a:r>
            <a:endParaRPr lang="fr-FR" sz="1800" u="sng" dirty="0" smtClean="0">
              <a:solidFill>
                <a:srgbClr val="0070C0"/>
              </a:solidFill>
              <a:latin typeface="Comic Sans MS" pitchFamily="66"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p:nvPr>
        </p:nvSpPr>
        <p:spPr>
          <a:xfrm>
            <a:off x="609600" y="457200"/>
            <a:ext cx="7772400" cy="1371600"/>
          </a:xfrm>
          <a:solidFill>
            <a:schemeClr val="bg1">
              <a:lumMod val="85000"/>
            </a:schemeClr>
          </a:solidFill>
        </p:spPr>
        <p:txBody>
          <a:bodyPr/>
          <a:lstStyle/>
          <a:p>
            <a:pPr>
              <a:defRPr/>
            </a:pPr>
            <a:r>
              <a:rPr lang="fr-FR" sz="2400" b="1" dirty="0" smtClean="0"/>
              <a:t/>
            </a:r>
            <a:br>
              <a:rPr lang="fr-FR" sz="2400" b="1" dirty="0" smtClean="0"/>
            </a:br>
            <a:r>
              <a:rPr lang="fr-FR" sz="2400" b="1" dirty="0" smtClean="0"/>
              <a:t/>
            </a:r>
            <a:br>
              <a:rPr lang="fr-FR" sz="2400" b="1" dirty="0" smtClean="0"/>
            </a:br>
            <a:r>
              <a:rPr lang="fr-FR" sz="2400" b="1" dirty="0" smtClean="0"/>
              <a:t/>
            </a:r>
            <a:br>
              <a:rPr lang="fr-FR" sz="2400" b="1" dirty="0" smtClean="0"/>
            </a:br>
            <a:r>
              <a:rPr lang="fr-FR" sz="2400" b="1" dirty="0" smtClean="0"/>
              <a:t/>
            </a:r>
            <a:br>
              <a:rPr lang="fr-FR" sz="2400" b="1" dirty="0" smtClean="0"/>
            </a:br>
            <a:r>
              <a:rPr lang="fr-FR" sz="2600" b="1" dirty="0" smtClean="0">
                <a:latin typeface="Comic Sans MS" pitchFamily="66" charset="0"/>
              </a:rPr>
              <a:t>QUEL INTERET A L’ENTREPRISE </a:t>
            </a:r>
            <a:br>
              <a:rPr lang="fr-FR" sz="2600" b="1" dirty="0" smtClean="0">
                <a:latin typeface="Comic Sans MS" pitchFamily="66" charset="0"/>
              </a:rPr>
            </a:br>
            <a:r>
              <a:rPr lang="fr-FR" sz="2600" b="1" dirty="0" smtClean="0">
                <a:latin typeface="Comic Sans MS" pitchFamily="66" charset="0"/>
              </a:rPr>
              <a:t>A S’EMPARER REELLEMENT DU SUJET ?</a:t>
            </a:r>
            <a:r>
              <a:rPr lang="fr-FR" dirty="0" smtClean="0"/>
              <a:t/>
            </a:r>
            <a:br>
              <a:rPr lang="fr-FR" dirty="0" smtClean="0"/>
            </a:br>
            <a:r>
              <a:rPr lang="fr-FR" dirty="0" smtClean="0"/>
              <a:t> </a:t>
            </a:r>
            <a:br>
              <a:rPr lang="fr-FR" dirty="0" smtClean="0"/>
            </a:br>
            <a:endParaRPr lang="fr-FR" dirty="0" smtClean="0"/>
          </a:p>
        </p:txBody>
      </p:sp>
      <p:sp>
        <p:nvSpPr>
          <p:cNvPr id="23555" name="Sous-titre 2"/>
          <p:cNvSpPr>
            <a:spLocks noGrp="1"/>
          </p:cNvSpPr>
          <p:nvPr>
            <p:ph type="subTitle" idx="1"/>
          </p:nvPr>
        </p:nvSpPr>
        <p:spPr>
          <a:xfrm>
            <a:off x="609600" y="2133600"/>
            <a:ext cx="8077200" cy="3048000"/>
          </a:xfrm>
          <a:solidFill>
            <a:schemeClr val="accent5">
              <a:lumMod val="75000"/>
            </a:schemeClr>
          </a:solidFill>
        </p:spPr>
        <p:txBody>
          <a:bodyPr/>
          <a:lstStyle/>
          <a:p>
            <a:pPr algn="just">
              <a:defRPr/>
            </a:pPr>
            <a:r>
              <a:rPr lang="fr-FR" sz="2000" dirty="0" smtClean="0">
                <a:latin typeface="Comic Sans MS" pitchFamily="66" charset="0"/>
              </a:rPr>
              <a:t>Travailler au maintien dans l’emploi des salariés, </a:t>
            </a:r>
            <a:r>
              <a:rPr lang="fr-FR" sz="2000" dirty="0" smtClean="0">
                <a:solidFill>
                  <a:srgbClr val="0070C0"/>
                </a:solidFill>
                <a:latin typeface="Comic Sans MS" pitchFamily="66" charset="0"/>
              </a:rPr>
              <a:t>c’est </a:t>
            </a:r>
            <a:r>
              <a:rPr lang="fr-FR" sz="2000" u="sng" dirty="0" smtClean="0">
                <a:solidFill>
                  <a:srgbClr val="0070C0"/>
                </a:solidFill>
                <a:latin typeface="Comic Sans MS" pitchFamily="66" charset="0"/>
              </a:rPr>
              <a:t>agir en conscience dans une logique d’innovation sociale et de RSE</a:t>
            </a:r>
            <a:r>
              <a:rPr lang="fr-FR" sz="2000" dirty="0" smtClean="0">
                <a:latin typeface="Comic Sans MS" pitchFamily="66" charset="0"/>
              </a:rPr>
              <a:t>. Ensuite, </a:t>
            </a:r>
            <a:r>
              <a:rPr lang="fr-FR" sz="2000" dirty="0" smtClean="0">
                <a:solidFill>
                  <a:srgbClr val="0070C0"/>
                </a:solidFill>
                <a:latin typeface="Comic Sans MS" pitchFamily="66" charset="0"/>
              </a:rPr>
              <a:t>en termes de management</a:t>
            </a:r>
            <a:r>
              <a:rPr lang="fr-FR" sz="2000" dirty="0" smtClean="0">
                <a:latin typeface="Comic Sans MS" pitchFamily="66" charset="0"/>
              </a:rPr>
              <a:t>, c’est aussi </a:t>
            </a:r>
            <a:r>
              <a:rPr lang="fr-FR" sz="2000" b="1" u="sng" dirty="0" smtClean="0">
                <a:solidFill>
                  <a:srgbClr val="0070C0"/>
                </a:solidFill>
                <a:latin typeface="Comic Sans MS" pitchFamily="66" charset="0"/>
              </a:rPr>
              <a:t>un levier de cohésion et de motivation</a:t>
            </a:r>
            <a:r>
              <a:rPr lang="fr-FR" sz="2000" dirty="0" smtClean="0">
                <a:latin typeface="Comic Sans MS" pitchFamily="66" charset="0"/>
              </a:rPr>
              <a:t> des équipes. Enfin, </a:t>
            </a:r>
            <a:r>
              <a:rPr lang="fr-FR" sz="2000" dirty="0" smtClean="0">
                <a:solidFill>
                  <a:srgbClr val="0070C0"/>
                </a:solidFill>
                <a:latin typeface="Comic Sans MS" pitchFamily="66" charset="0"/>
              </a:rPr>
              <a:t>en termes d’organisation,</a:t>
            </a:r>
            <a:r>
              <a:rPr lang="fr-FR" sz="2000" dirty="0" smtClean="0">
                <a:latin typeface="Comic Sans MS" pitchFamily="66" charset="0"/>
              </a:rPr>
              <a:t> c’est également </a:t>
            </a:r>
            <a:r>
              <a:rPr lang="fr-FR" sz="2000" b="1" u="sng" dirty="0" smtClean="0">
                <a:solidFill>
                  <a:srgbClr val="0070C0"/>
                </a:solidFill>
                <a:latin typeface="Comic Sans MS" pitchFamily="66" charset="0"/>
              </a:rPr>
              <a:t>une opportunité impliquant de réfléchir de façon collective</a:t>
            </a:r>
            <a:r>
              <a:rPr lang="fr-FR" sz="2000" b="1" dirty="0" smtClean="0">
                <a:latin typeface="Comic Sans MS" pitchFamily="66" charset="0"/>
              </a:rPr>
              <a:t> </a:t>
            </a:r>
            <a:r>
              <a:rPr lang="fr-FR" sz="2000" dirty="0" smtClean="0">
                <a:latin typeface="Comic Sans MS" pitchFamily="66" charset="0"/>
              </a:rPr>
              <a:t>à l’organisation du travail, à l’ergonomie des postes de travail, et de travailler de manière active à la prévention des risques et à l’amélioration de la qualité de vie au travail</a:t>
            </a:r>
            <a:r>
              <a:rPr lang="fr-FR" sz="2400" dirty="0" smtClean="0">
                <a:latin typeface="Comic Sans MS" pitchFamily="66" charset="0"/>
              </a:rPr>
              <a:t>.</a:t>
            </a:r>
          </a:p>
          <a:p>
            <a:pPr>
              <a:defRPr/>
            </a:pPr>
            <a:endParaRPr lang="fr-FR"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ctrTitle"/>
          </p:nvPr>
        </p:nvSpPr>
        <p:spPr>
          <a:xfrm>
            <a:off x="762000" y="304800"/>
            <a:ext cx="7696200" cy="838200"/>
          </a:xfrm>
          <a:gradFill rotWithShape="0">
            <a:gsLst>
              <a:gs pos="0">
                <a:srgbClr val="FFEFD1"/>
              </a:gs>
              <a:gs pos="64999">
                <a:srgbClr val="F0EBD5"/>
              </a:gs>
              <a:gs pos="100000">
                <a:srgbClr val="D1C39F"/>
              </a:gs>
            </a:gsLst>
            <a:lin ang="5400000"/>
          </a:gradFill>
        </p:spPr>
        <p:txBody>
          <a:bodyPr/>
          <a:lstStyle/>
          <a:p>
            <a:pPr algn="just"/>
            <a:r>
              <a:rPr lang="fr-FR" sz="1800" b="1" smtClean="0"/>
              <a:t/>
            </a:r>
            <a:br>
              <a:rPr lang="fr-FR" sz="1800" b="1" smtClean="0"/>
            </a:br>
            <a:r>
              <a:rPr lang="fr-FR" sz="1800" b="1" smtClean="0"/>
              <a:t/>
            </a:r>
            <a:br>
              <a:rPr lang="fr-FR" sz="1800" b="1" smtClean="0"/>
            </a:br>
            <a:r>
              <a:rPr lang="fr-FR" sz="1800" b="1" smtClean="0"/>
              <a:t/>
            </a:r>
            <a:br>
              <a:rPr lang="fr-FR" sz="1800" b="1" smtClean="0"/>
            </a:br>
            <a:r>
              <a:rPr lang="fr-FR" sz="1800" b="1" smtClean="0"/>
              <a:t/>
            </a:r>
            <a:br>
              <a:rPr lang="fr-FR" sz="1800" b="1" smtClean="0"/>
            </a:br>
            <a:r>
              <a:rPr lang="fr-FR" sz="1800" b="1" smtClean="0"/>
              <a:t/>
            </a:r>
            <a:br>
              <a:rPr lang="fr-FR" sz="1800" b="1" smtClean="0"/>
            </a:br>
            <a:r>
              <a:rPr lang="fr-FR" sz="1800" b="1" smtClean="0"/>
              <a:t/>
            </a:r>
            <a:br>
              <a:rPr lang="fr-FR" sz="1800" b="1" smtClean="0"/>
            </a:br>
            <a:r>
              <a:rPr lang="fr-FR" sz="1800" b="1" smtClean="0"/>
              <a:t/>
            </a:r>
            <a:br>
              <a:rPr lang="fr-FR" sz="1800" b="1" smtClean="0"/>
            </a:br>
            <a:r>
              <a:rPr lang="fr-FR" sz="1600" b="1" smtClean="0">
                <a:latin typeface="Comic Sans MS" pitchFamily="66" charset="0"/>
              </a:rPr>
              <a:t>POURQUOI S’INTERESSER A LA GESTION DE LA SANTE AU TRAVAIL, AU RETOUR A L’EMPLOI ET AUX MALADIES CHRONIQUES ?</a:t>
            </a:r>
            <a:r>
              <a:rPr lang="fr-FR" sz="1800" b="1" smtClean="0">
                <a:latin typeface="Comic Sans MS" pitchFamily="66" charset="0"/>
              </a:rPr>
              <a:t/>
            </a:r>
            <a:br>
              <a:rPr lang="fr-FR" sz="1800" b="1" smtClean="0">
                <a:latin typeface="Comic Sans MS" pitchFamily="66" charset="0"/>
              </a:rPr>
            </a:br>
            <a:r>
              <a:rPr lang="fr-FR" smtClean="0"/>
              <a:t/>
            </a:r>
            <a:br>
              <a:rPr lang="fr-FR" smtClean="0"/>
            </a:br>
            <a:r>
              <a:rPr lang="fr-FR" smtClean="0"/>
              <a:t> </a:t>
            </a:r>
            <a:br>
              <a:rPr lang="fr-FR" smtClean="0"/>
            </a:br>
            <a:endParaRPr lang="fr-FR" smtClean="0"/>
          </a:p>
        </p:txBody>
      </p:sp>
      <p:sp>
        <p:nvSpPr>
          <p:cNvPr id="24579" name="Sous-titre 2"/>
          <p:cNvSpPr>
            <a:spLocks noGrp="1"/>
          </p:cNvSpPr>
          <p:nvPr>
            <p:ph type="subTitle" idx="1"/>
          </p:nvPr>
        </p:nvSpPr>
        <p:spPr>
          <a:xfrm>
            <a:off x="838200" y="1219200"/>
            <a:ext cx="7620000" cy="5334000"/>
          </a:xfrm>
        </p:spPr>
        <p:txBody>
          <a:bodyPr/>
          <a:lstStyle/>
          <a:p>
            <a:pPr algn="just"/>
            <a:r>
              <a:rPr lang="fr-FR" sz="1400" dirty="0" smtClean="0">
                <a:latin typeface="Comic Sans MS" pitchFamily="66" charset="0"/>
              </a:rPr>
              <a:t>Les entreprises sont en quête de nouvelles manières d’</a:t>
            </a:r>
            <a:r>
              <a:rPr lang="fr-FR" sz="1400" u="sng" dirty="0" smtClean="0">
                <a:latin typeface="Comic Sans MS" pitchFamily="66" charset="0"/>
              </a:rPr>
              <a:t>augmenter leur production et leur productivité</a:t>
            </a:r>
            <a:r>
              <a:rPr lang="fr-FR" sz="1400" dirty="0" smtClean="0">
                <a:latin typeface="Comic Sans MS" pitchFamily="66" charset="0"/>
              </a:rPr>
              <a:t>, les modes de travail établis changent en conséquence, les travailleurs se trouvent aujourd’hui exposés à une vaste palette de risques engendrés par les exigences de l’industrie: </a:t>
            </a:r>
          </a:p>
          <a:p>
            <a:pPr algn="just"/>
            <a:r>
              <a:rPr lang="fr-FR" sz="1400" u="sng" dirty="0" smtClean="0">
                <a:latin typeface="Comic Sans MS" pitchFamily="66" charset="0"/>
              </a:rPr>
              <a:t>les entreprises ont l’obligation légale de prévention </a:t>
            </a:r>
            <a:r>
              <a:rPr lang="fr-FR" sz="1400" dirty="0" smtClean="0">
                <a:latin typeface="Comic Sans MS" pitchFamily="66" charset="0"/>
              </a:rPr>
              <a:t>pour limiter les risques sur la santé et la sécurité de leurs travailleurs et </a:t>
            </a:r>
            <a:r>
              <a:rPr lang="fr-FR" sz="1400" u="sng" dirty="0" smtClean="0">
                <a:latin typeface="Comic Sans MS" pitchFamily="66" charset="0"/>
              </a:rPr>
              <a:t>assurer un environnement sûr et salubre </a:t>
            </a:r>
            <a:r>
              <a:rPr lang="fr-FR" sz="1400" dirty="0" smtClean="0">
                <a:latin typeface="Comic Sans MS" pitchFamily="66" charset="0"/>
              </a:rPr>
              <a:t>par l’amélioration de la santé de leurs travailleurs afin d’obtenir </a:t>
            </a:r>
            <a:r>
              <a:rPr lang="fr-FR" sz="1400" b="1" dirty="0" smtClean="0">
                <a:latin typeface="Comic Sans MS" pitchFamily="66" charset="0"/>
              </a:rPr>
              <a:t>un avantage concurrentiel</a:t>
            </a:r>
            <a:r>
              <a:rPr lang="fr-FR" sz="1400" dirty="0" smtClean="0">
                <a:latin typeface="Comic Sans MS" pitchFamily="66" charset="0"/>
              </a:rPr>
              <a:t>.</a:t>
            </a:r>
          </a:p>
          <a:p>
            <a:pPr algn="just"/>
            <a:r>
              <a:rPr lang="fr-FR" sz="1400" u="sng" dirty="0" smtClean="0">
                <a:latin typeface="Comic Sans MS" pitchFamily="66" charset="0"/>
              </a:rPr>
              <a:t>- l’état de santé du personnel est crucial pour la réussite </a:t>
            </a:r>
            <a:r>
              <a:rPr lang="fr-FR" sz="1400" dirty="0" smtClean="0">
                <a:latin typeface="Comic Sans MS" pitchFamily="66" charset="0"/>
              </a:rPr>
              <a:t>de n’importe quelle entreprise </a:t>
            </a:r>
          </a:p>
          <a:p>
            <a:pPr algn="just"/>
            <a:r>
              <a:rPr lang="fr-FR" sz="1400" u="sng" dirty="0" smtClean="0">
                <a:latin typeface="Comic Sans MS" pitchFamily="66" charset="0"/>
              </a:rPr>
              <a:t>- le vieillissement est souvent synonyme de l’apparition de maladies chroniques</a:t>
            </a:r>
          </a:p>
          <a:p>
            <a:pPr algn="just"/>
            <a:r>
              <a:rPr lang="fr-FR" sz="1400" u="sng" dirty="0" smtClean="0">
                <a:latin typeface="Comic Sans MS" pitchFamily="66" charset="0"/>
              </a:rPr>
              <a:t>- le malade chronique pose problème aux responsables dans la gestion du taux de présence qu’il lui faudra de transférer provisoirement les charges de travail à des collègues, </a:t>
            </a:r>
            <a:r>
              <a:rPr lang="fr-FR" sz="1400" dirty="0" smtClean="0">
                <a:latin typeface="Comic Sans MS" pitchFamily="66" charset="0"/>
              </a:rPr>
              <a:t>ce qui peut être toléré au début mais à terme, induire du ressentiment et la stigmatisation du malade. </a:t>
            </a:r>
          </a:p>
          <a:p>
            <a:pPr algn="just"/>
            <a:r>
              <a:rPr lang="fr-FR" sz="1400" dirty="0" smtClean="0">
                <a:latin typeface="Comic Sans MS" pitchFamily="66" charset="0"/>
              </a:rPr>
              <a:t>L’objectif principal doit être </a:t>
            </a:r>
            <a:r>
              <a:rPr lang="fr-FR" sz="1400" u="sng" dirty="0" smtClean="0">
                <a:latin typeface="Comic Sans MS" pitchFamily="66" charset="0"/>
              </a:rPr>
              <a:t>d’aider ces personnes à rester au travail ou à réintégrer leur emploi tout en essayant d’obtenir le meilleur niveau possible de performance au travail.</a:t>
            </a:r>
          </a:p>
          <a:p>
            <a:pPr algn="just"/>
            <a:r>
              <a:rPr lang="fr-FR" sz="1400" u="sng" dirty="0" smtClean="0">
                <a:latin typeface="Comic Sans MS" pitchFamily="66" charset="0"/>
              </a:rPr>
              <a:t>L’entreprise par l’élaboration de politiques d’emploi durable et le report de l’âge de la retraite </a:t>
            </a:r>
            <a:r>
              <a:rPr lang="fr-FR" sz="1400" b="1" u="sng" dirty="0" smtClean="0">
                <a:latin typeface="Comic Sans MS" pitchFamily="66" charset="0"/>
              </a:rPr>
              <a:t>compense la hausse des coûts des soins de santé et les évolutions démographiques</a:t>
            </a:r>
            <a:r>
              <a:rPr lang="fr-FR" sz="1400" u="sng" dirty="0" smtClean="0">
                <a:latin typeface="Comic Sans MS" pitchFamily="66" charset="0"/>
              </a:rPr>
              <a:t>. </a:t>
            </a:r>
            <a:r>
              <a:rPr lang="fr-FR" sz="1400" dirty="0" smtClean="0">
                <a:latin typeface="Comic Sans MS" pitchFamily="66" charset="0"/>
              </a:rPr>
              <a:t>ces politiques lui permettent de s’entourer d’un personnel créatif et novateur. </a:t>
            </a:r>
            <a:r>
              <a:rPr lang="fr-FR" sz="1400" b="1" dirty="0" smtClean="0">
                <a:latin typeface="Comic Sans MS" pitchFamily="66" charset="0"/>
              </a:rPr>
              <a:t>Et l’emploi peut profiter à la personne comme à l’entreprise et à la société.</a:t>
            </a:r>
          </a:p>
          <a:p>
            <a:pPr algn="just"/>
            <a:r>
              <a:rPr lang="fr-FR" sz="600" dirty="0" smtClean="0">
                <a:latin typeface="Comic Sans MS" pitchFamily="66" charset="0"/>
              </a:rPr>
              <a:t> </a:t>
            </a:r>
          </a:p>
          <a:p>
            <a:pPr algn="just"/>
            <a:r>
              <a:rPr lang="fr-FR" sz="1800" b="1" u="sng" dirty="0" smtClean="0">
                <a:solidFill>
                  <a:srgbClr val="0070C0"/>
                </a:solidFill>
                <a:latin typeface="Comic Sans MS" pitchFamily="66" charset="0"/>
              </a:rPr>
              <a:t>L’entreprise, pour qu’elle soit et demeure compétitive au sein du marché, elle doit avoir un personnel qualifié, en bonne santé, productif et efficacement managé.</a:t>
            </a:r>
            <a:endParaRPr lang="fr-FR" sz="1800" dirty="0" smtClean="0">
              <a:solidFill>
                <a:srgbClr val="0070C0"/>
              </a:solidFill>
              <a:latin typeface="Comic Sans MS" pitchFamily="66" charset="0"/>
            </a:endParaRPr>
          </a:p>
          <a:p>
            <a:endParaRPr lang="fr-FR"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ctrTitle"/>
          </p:nvPr>
        </p:nvSpPr>
        <p:spPr>
          <a:xfrm>
            <a:off x="685800" y="381000"/>
            <a:ext cx="7772400" cy="685800"/>
          </a:xfrm>
          <a:solidFill>
            <a:schemeClr val="accent1">
              <a:lumMod val="75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POURQUOI INVESTIR ?</a:t>
            </a:r>
            <a:r>
              <a:rPr lang="fr-FR" dirty="0" smtClean="0">
                <a:latin typeface="Comic Sans MS" pitchFamily="66" charset="0"/>
              </a:rPr>
              <a:t/>
            </a:r>
            <a:br>
              <a:rPr lang="fr-FR" dirty="0" smtClean="0">
                <a:latin typeface="Comic Sans MS" pitchFamily="66" charset="0"/>
              </a:rPr>
            </a:br>
            <a:endParaRPr lang="fr-FR" dirty="0" smtClean="0">
              <a:latin typeface="Comic Sans MS" pitchFamily="66" charset="0"/>
            </a:endParaRPr>
          </a:p>
        </p:txBody>
      </p:sp>
      <p:sp>
        <p:nvSpPr>
          <p:cNvPr id="25603" name="Sous-titre 2"/>
          <p:cNvSpPr>
            <a:spLocks noGrp="1"/>
          </p:cNvSpPr>
          <p:nvPr>
            <p:ph type="subTitle" idx="1"/>
          </p:nvPr>
        </p:nvSpPr>
        <p:spPr>
          <a:xfrm>
            <a:off x="914400" y="1295400"/>
            <a:ext cx="7467600" cy="4724400"/>
          </a:xfrm>
          <a:solidFill>
            <a:schemeClr val="bg2">
              <a:lumMod val="20000"/>
              <a:lumOff val="80000"/>
            </a:schemeClr>
          </a:solidFill>
        </p:spPr>
        <p:txBody>
          <a:bodyPr/>
          <a:lstStyle/>
          <a:p>
            <a:pPr algn="just">
              <a:defRPr/>
            </a:pPr>
            <a:r>
              <a:rPr lang="fr-FR" sz="1600" dirty="0" smtClean="0">
                <a:latin typeface="Comic Sans MS" pitchFamily="66" charset="0"/>
              </a:rPr>
              <a:t>L’évolution de la démographie, la pénurie des compétences , la réussite de l’entreprise et l’atteinte de ses objectifs est conditionnée par la présence d’un personnel apte, en bonne santé, motivé et productifs. </a:t>
            </a:r>
          </a:p>
          <a:p>
            <a:pPr algn="just">
              <a:defRPr/>
            </a:pPr>
            <a:r>
              <a:rPr lang="fr-FR" sz="1600" dirty="0" smtClean="0">
                <a:latin typeface="Comic Sans MS" pitchFamily="66" charset="0"/>
              </a:rPr>
              <a:t>Le défi est de maintenir la bonne santé et les capacités d’un personnel vieillissant tout en prévoyant des manières d’adapter le lieu de travail à ceux qui présentent des affections chroniques.</a:t>
            </a:r>
          </a:p>
          <a:p>
            <a:pPr algn="just">
              <a:defRPr/>
            </a:pPr>
            <a:r>
              <a:rPr lang="fr-FR" sz="1600" dirty="0" smtClean="0">
                <a:latin typeface="Comic Sans MS" pitchFamily="66" charset="0"/>
              </a:rPr>
              <a:t>Il est pertinent d’investir dans la santé au travail. </a:t>
            </a:r>
            <a:r>
              <a:rPr lang="fr-FR" sz="1600" dirty="0" smtClean="0">
                <a:solidFill>
                  <a:srgbClr val="0070C0"/>
                </a:solidFill>
                <a:latin typeface="Comic Sans MS" pitchFamily="66" charset="0"/>
              </a:rPr>
              <a:t>Les résultats :</a:t>
            </a:r>
          </a:p>
          <a:p>
            <a:pPr algn="just">
              <a:defRPr/>
            </a:pP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créer un climat positif</a:t>
            </a:r>
            <a:r>
              <a:rPr lang="fr-FR" sz="1600" u="sng" dirty="0" smtClean="0">
                <a:solidFill>
                  <a:srgbClr val="0070C0"/>
                </a:solidFill>
                <a:latin typeface="Comic Sans MS" pitchFamily="66" charset="0"/>
              </a:rPr>
              <a:t>, dans lequel les gens aiment travailler ;</a:t>
            </a:r>
          </a:p>
          <a:p>
            <a:pPr algn="just">
              <a:defRPr/>
            </a:pP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diminuer le nombre d’absences pour maladies</a:t>
            </a:r>
            <a:r>
              <a:rPr lang="fr-FR" sz="1600" u="sng" dirty="0" smtClean="0">
                <a:solidFill>
                  <a:srgbClr val="0070C0"/>
                </a:solidFill>
                <a:latin typeface="Comic Sans MS" pitchFamily="66" charset="0"/>
              </a:rPr>
              <a:t>, donc le nombre de journées de travail perdues ;</a:t>
            </a:r>
          </a:p>
          <a:p>
            <a:pPr algn="just">
              <a:defRPr/>
            </a:pP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conserver l’expérience et les connaissances </a:t>
            </a:r>
            <a:r>
              <a:rPr lang="fr-FR" sz="1600" u="sng" dirty="0" smtClean="0">
                <a:solidFill>
                  <a:srgbClr val="0070C0"/>
                </a:solidFill>
                <a:latin typeface="Comic Sans MS" pitchFamily="66" charset="0"/>
              </a:rPr>
              <a:t>d’un travailleur atteint d’une maladie ou d’une déficience chronique ;</a:t>
            </a:r>
          </a:p>
          <a:p>
            <a:pPr algn="just">
              <a:defRPr/>
            </a:pP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gagner en compétitivité </a:t>
            </a:r>
            <a:r>
              <a:rPr lang="fr-FR" sz="1600" u="sng" dirty="0" smtClean="0">
                <a:solidFill>
                  <a:srgbClr val="0070C0"/>
                </a:solidFill>
                <a:latin typeface="Comic Sans MS" pitchFamily="66" charset="0"/>
              </a:rPr>
              <a:t>grâce à une hausse de la productivité ;</a:t>
            </a:r>
          </a:p>
          <a:p>
            <a:pPr algn="just">
              <a:defRPr/>
            </a:pP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réduire les dépenses de santé</a:t>
            </a:r>
            <a:r>
              <a:rPr lang="fr-FR" sz="1600" u="sng" dirty="0" smtClean="0">
                <a:solidFill>
                  <a:srgbClr val="0070C0"/>
                </a:solidFill>
                <a:latin typeface="Comic Sans MS" pitchFamily="66" charset="0"/>
              </a:rPr>
              <a:t> et éviter les frais de cessation d’emploi, de recrutement, de mise en induction professionnelle et de formation d’un remplaçant ;</a:t>
            </a:r>
          </a:p>
          <a:p>
            <a:pPr algn="just">
              <a:defRPr/>
            </a:pP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éviter les contentieux</a:t>
            </a:r>
            <a:r>
              <a:rPr lang="fr-FR" sz="1600" u="sng" dirty="0" smtClean="0">
                <a:solidFill>
                  <a:srgbClr val="0070C0"/>
                </a:solidFill>
                <a:latin typeface="Comic Sans MS" pitchFamily="66" charset="0"/>
              </a:rPr>
              <a:t>…</a:t>
            </a:r>
          </a:p>
          <a:p>
            <a:pPr algn="just">
              <a:defRPr/>
            </a:pPr>
            <a:endParaRPr lang="fr-F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1"/>
          <p:cNvSpPr>
            <a:spLocks noGrp="1"/>
          </p:cNvSpPr>
          <p:nvPr>
            <p:ph type="ctrTitle"/>
          </p:nvPr>
        </p:nvSpPr>
        <p:spPr>
          <a:xfrm>
            <a:off x="838200" y="457200"/>
            <a:ext cx="7696200" cy="2362200"/>
          </a:xfrm>
          <a:solidFill>
            <a:schemeClr val="bg2">
              <a:lumMod val="20000"/>
              <a:lumOff val="80000"/>
            </a:schemeClr>
          </a:solidFill>
        </p:spPr>
        <p:txBody>
          <a:bodyPr/>
          <a:lstStyle/>
          <a:p>
            <a:pPr algn="l">
              <a:defRPr/>
            </a:pPr>
            <a:r>
              <a:rPr lang="fr-FR" sz="1400" b="1" dirty="0" smtClean="0"/>
              <a:t/>
            </a:r>
            <a:br>
              <a:rPr lang="fr-FR" sz="1400" b="1" dirty="0" smtClean="0"/>
            </a:br>
            <a:r>
              <a:rPr lang="fr-FR" sz="1400" b="1" dirty="0" smtClean="0"/>
              <a:t/>
            </a:r>
            <a:br>
              <a:rPr lang="fr-FR" sz="1400" b="1" dirty="0" smtClean="0"/>
            </a:br>
            <a:r>
              <a:rPr lang="fr-FR" sz="1400" b="1" dirty="0" smtClean="0"/>
              <a:t/>
            </a:r>
            <a:br>
              <a:rPr lang="fr-FR" sz="1400" b="1" dirty="0" smtClean="0"/>
            </a:br>
            <a:r>
              <a:rPr lang="fr-FR" sz="600" dirty="0" smtClean="0">
                <a:latin typeface="Comic Sans MS" pitchFamily="66" charset="0"/>
              </a:rPr>
              <a:t> </a:t>
            </a:r>
            <a:r>
              <a:rPr lang="fr-FR" sz="1400" dirty="0" smtClean="0">
                <a:latin typeface="Comic Sans MS" pitchFamily="66" charset="0"/>
              </a:rPr>
              <a:t/>
            </a:r>
            <a:br>
              <a:rPr lang="fr-FR" sz="1400" dirty="0" smtClean="0">
                <a:latin typeface="Comic Sans MS" pitchFamily="66" charset="0"/>
              </a:rPr>
            </a:br>
            <a:r>
              <a:rPr lang="fr-FR" sz="2400" b="1" dirty="0" smtClean="0">
                <a:latin typeface="Comic Sans MS" pitchFamily="66" charset="0"/>
              </a:rPr>
              <a:t>Que gagne le salarié ?</a:t>
            </a:r>
            <a:r>
              <a:rPr lang="fr-FR" sz="1800" b="1" dirty="0" smtClean="0">
                <a:latin typeface="Comic Sans MS" pitchFamily="66" charset="0"/>
              </a:rPr>
              <a:t/>
            </a:r>
            <a:br>
              <a:rPr lang="fr-FR" sz="1800" b="1" dirty="0" smtClean="0">
                <a:latin typeface="Comic Sans MS" pitchFamily="66" charset="0"/>
              </a:rPr>
            </a:br>
            <a:r>
              <a:rPr lang="fr-FR" sz="1600" b="1" dirty="0" smtClean="0">
                <a:latin typeface="Comic Sans MS" pitchFamily="66" charset="0"/>
              </a:rPr>
              <a:t/>
            </a:r>
            <a:br>
              <a:rPr lang="fr-FR" sz="1600" b="1" dirty="0" smtClean="0">
                <a:latin typeface="Comic Sans MS" pitchFamily="66" charset="0"/>
              </a:rPr>
            </a:br>
            <a:r>
              <a:rPr lang="fr-FR" sz="1800" dirty="0" smtClean="0">
                <a:latin typeface="Comic Sans MS" pitchFamily="66" charset="0"/>
              </a:rPr>
              <a:t>Le maintien dans l’emploi ou le retour au travail peut faire de grands miracles </a:t>
            </a:r>
            <a:r>
              <a:rPr lang="fr-FR" sz="1800" u="sng" dirty="0" smtClean="0">
                <a:latin typeface="Comic Sans MS" pitchFamily="66" charset="0"/>
              </a:rPr>
              <a:t>pour la santé mentale du travailleur </a:t>
            </a:r>
            <a:r>
              <a:rPr lang="fr-FR" sz="1800" dirty="0" smtClean="0">
                <a:latin typeface="Comic Sans MS" pitchFamily="66" charset="0"/>
              </a:rPr>
              <a:t>atteint d’une maladie chronique, car </a:t>
            </a:r>
            <a:r>
              <a:rPr lang="fr-FR" sz="1800" u="sng" dirty="0" smtClean="0">
                <a:solidFill>
                  <a:srgbClr val="0070C0"/>
                </a:solidFill>
                <a:latin typeface="Comic Sans MS" pitchFamily="66" charset="0"/>
              </a:rPr>
              <a:t>sa contribution se trouve ainsi valorisée</a:t>
            </a:r>
            <a:r>
              <a:rPr lang="fr-FR" sz="1800" dirty="0" smtClean="0">
                <a:latin typeface="Comic Sans MS" pitchFamily="66" charset="0"/>
              </a:rPr>
              <a:t>. Un retour au travail peut même </a:t>
            </a:r>
            <a:r>
              <a:rPr lang="fr-FR" sz="1800" u="sng" dirty="0" smtClean="0">
                <a:latin typeface="Comic Sans MS" pitchFamily="66" charset="0"/>
              </a:rPr>
              <a:t>l’aider à guérir complètement</a:t>
            </a:r>
            <a:r>
              <a:rPr lang="fr-FR" sz="1800" dirty="0" smtClean="0">
                <a:latin typeface="Comic Sans MS" pitchFamily="66" charset="0"/>
              </a:rPr>
              <a:t>.  </a:t>
            </a:r>
            <a:br>
              <a:rPr lang="fr-FR" sz="1800" dirty="0" smtClean="0">
                <a:latin typeface="Comic Sans MS" pitchFamily="66" charset="0"/>
              </a:rPr>
            </a:br>
            <a:r>
              <a:rPr lang="fr-FR" sz="1800" dirty="0" smtClean="0">
                <a:latin typeface="Comic Sans MS" pitchFamily="66" charset="0"/>
              </a:rPr>
              <a:t>Il perçoit à nouveau l’intégralité de son revenu et par conséquent </a:t>
            </a:r>
            <a:r>
              <a:rPr lang="fr-FR" sz="1800" u="sng" dirty="0" smtClean="0">
                <a:solidFill>
                  <a:srgbClr val="0070C0"/>
                </a:solidFill>
                <a:latin typeface="Comic Sans MS" pitchFamily="66" charset="0"/>
              </a:rPr>
              <a:t>bénéficie d’une meilleure qualité de vie</a:t>
            </a:r>
            <a:r>
              <a:rPr lang="fr-FR" sz="1800" dirty="0" smtClean="0">
                <a:latin typeface="Comic Sans MS" pitchFamily="66" charset="0"/>
              </a:rPr>
              <a:t>.</a:t>
            </a:r>
            <a:r>
              <a:rPr lang="fr-FR" dirty="0" smtClean="0"/>
              <a:t/>
            </a:r>
            <a:br>
              <a:rPr lang="fr-FR" dirty="0" smtClean="0"/>
            </a:br>
            <a:endParaRPr lang="fr-FR" dirty="0" smtClean="0"/>
          </a:p>
        </p:txBody>
      </p:sp>
      <p:sp>
        <p:nvSpPr>
          <p:cNvPr id="26627" name="Sous-titre 2"/>
          <p:cNvSpPr>
            <a:spLocks noGrp="1"/>
          </p:cNvSpPr>
          <p:nvPr>
            <p:ph type="subTitle" idx="1"/>
          </p:nvPr>
        </p:nvSpPr>
        <p:spPr>
          <a:xfrm>
            <a:off x="838200" y="3048000"/>
            <a:ext cx="7620000" cy="2590800"/>
          </a:xfrm>
          <a:solidFill>
            <a:schemeClr val="accent5">
              <a:lumMod val="90000"/>
            </a:schemeClr>
          </a:solidFill>
        </p:spPr>
        <p:txBody>
          <a:bodyPr/>
          <a:lstStyle/>
          <a:p>
            <a:pPr algn="l">
              <a:defRPr/>
            </a:pPr>
            <a:r>
              <a:rPr lang="fr-FR" sz="2400" b="1" dirty="0" smtClean="0">
                <a:latin typeface="Comic Sans MS" pitchFamily="66" charset="0"/>
              </a:rPr>
              <a:t>Que gagne l’entreprise ?</a:t>
            </a:r>
            <a:endParaRPr lang="fr-FR" sz="2400" dirty="0" smtClean="0">
              <a:latin typeface="Comic Sans MS" pitchFamily="66" charset="0"/>
            </a:endParaRPr>
          </a:p>
          <a:p>
            <a:pPr algn="l">
              <a:defRPr/>
            </a:pPr>
            <a:r>
              <a:rPr lang="fr-FR" sz="600" dirty="0" smtClean="0"/>
              <a:t> </a:t>
            </a:r>
          </a:p>
          <a:p>
            <a:pPr algn="just">
              <a:defRPr/>
            </a:pPr>
            <a:r>
              <a:rPr lang="fr-FR" sz="1800" dirty="0" smtClean="0">
                <a:latin typeface="Comic Sans MS" pitchFamily="66" charset="0"/>
              </a:rPr>
              <a:t>Le maintien et le retour au travail peut être considéré comme </a:t>
            </a:r>
            <a:r>
              <a:rPr lang="fr-FR" sz="1800" u="sng" dirty="0" smtClean="0">
                <a:solidFill>
                  <a:srgbClr val="0070C0"/>
                </a:solidFill>
                <a:latin typeface="Comic Sans MS" pitchFamily="66" charset="0"/>
              </a:rPr>
              <a:t>un investissement dans la productivité économique et dans la cohésion sociale de l’entreprise.</a:t>
            </a:r>
          </a:p>
          <a:p>
            <a:pPr algn="just">
              <a:defRPr/>
            </a:pPr>
            <a:r>
              <a:rPr lang="fr-FR" sz="1800" dirty="0" smtClean="0">
                <a:latin typeface="Comic Sans MS" pitchFamily="66" charset="0"/>
              </a:rPr>
              <a:t>Cet investissement permet à l’entreprise de trouver </a:t>
            </a:r>
            <a:r>
              <a:rPr lang="fr-FR" sz="1800" u="sng" dirty="0" smtClean="0">
                <a:latin typeface="Comic Sans MS" pitchFamily="66" charset="0"/>
              </a:rPr>
              <a:t>un juste équilibre </a:t>
            </a:r>
            <a:r>
              <a:rPr lang="fr-FR" sz="1800" dirty="0" smtClean="0">
                <a:latin typeface="Comic Sans MS" pitchFamily="66" charset="0"/>
              </a:rPr>
              <a:t>entre l’atteinte de la réalisation de ses objectifs et la prise en compte des besoins en matière de santé des salariés souffrant de maladie chronique</a:t>
            </a:r>
            <a:r>
              <a:rPr lang="fr-FR" sz="1800" dirty="0" smtClean="0"/>
              <a:t>.</a:t>
            </a:r>
          </a:p>
          <a:p>
            <a:pPr algn="l">
              <a:defRPr/>
            </a:pPr>
            <a:endParaRPr lang="fr-F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ctrTitle"/>
          </p:nvPr>
        </p:nvSpPr>
        <p:spPr>
          <a:xfrm>
            <a:off x="685800" y="381000"/>
            <a:ext cx="7772400" cy="685800"/>
          </a:xfrm>
          <a:solidFill>
            <a:schemeClr val="bg2">
              <a:lumMod val="20000"/>
              <a:lumOff val="80000"/>
            </a:schemeClr>
          </a:solidFill>
        </p:spPr>
        <p:txBody>
          <a:bodyPr/>
          <a:lstStyle/>
          <a:p>
            <a:pPr>
              <a:defRPr/>
            </a:pPr>
            <a:r>
              <a:rPr lang="fr-FR" sz="2400" b="1" dirty="0" smtClean="0"/>
              <a:t/>
            </a:r>
            <a:br>
              <a:rPr lang="fr-FR" sz="2400" b="1" dirty="0" smtClean="0"/>
            </a:br>
            <a:r>
              <a:rPr lang="fr-FR" sz="2400" b="1" dirty="0" smtClean="0"/>
              <a:t/>
            </a:r>
            <a:br>
              <a:rPr lang="fr-FR" sz="2400" b="1" dirty="0" smtClean="0"/>
            </a:br>
            <a:r>
              <a:rPr lang="fr-FR" sz="2400" b="1" dirty="0" smtClean="0"/>
              <a:t/>
            </a:r>
            <a:br>
              <a:rPr lang="fr-FR" sz="2400" b="1" dirty="0" smtClean="0"/>
            </a:br>
            <a:r>
              <a:rPr lang="fr-FR" sz="2400" b="1" dirty="0" smtClean="0"/>
              <a:t/>
            </a:r>
            <a:br>
              <a:rPr lang="fr-FR" sz="2400" b="1" dirty="0" smtClean="0"/>
            </a:br>
            <a:r>
              <a:rPr lang="fr-FR" sz="2000" b="1" dirty="0" smtClean="0">
                <a:latin typeface="Comic Sans MS" pitchFamily="66" charset="0"/>
              </a:rPr>
              <a:t>LES AVANTAGES DE LA PRISE EN CHARGE DES MALADIES CHRONIQUES EVOLUTIVES</a:t>
            </a:r>
            <a:r>
              <a:rPr lang="fr-FR" dirty="0" smtClean="0"/>
              <a:t/>
            </a:r>
            <a:br>
              <a:rPr lang="fr-FR" dirty="0" smtClean="0"/>
            </a:br>
            <a:r>
              <a:rPr lang="fr-FR" dirty="0" smtClean="0"/>
              <a:t> </a:t>
            </a:r>
            <a:br>
              <a:rPr lang="fr-FR" dirty="0" smtClean="0"/>
            </a:br>
            <a:endParaRPr lang="fr-FR" dirty="0" smtClean="0"/>
          </a:p>
        </p:txBody>
      </p:sp>
      <p:sp>
        <p:nvSpPr>
          <p:cNvPr id="27651" name="Sous-titre 2"/>
          <p:cNvSpPr>
            <a:spLocks noGrp="1"/>
          </p:cNvSpPr>
          <p:nvPr>
            <p:ph type="subTitle" idx="1"/>
          </p:nvPr>
        </p:nvSpPr>
        <p:spPr>
          <a:xfrm>
            <a:off x="609600" y="1143000"/>
            <a:ext cx="7848600" cy="5410200"/>
          </a:xfrm>
          <a:solidFill>
            <a:schemeClr val="bg1">
              <a:lumMod val="95000"/>
            </a:schemeClr>
          </a:solidFill>
        </p:spPr>
        <p:txBody>
          <a:bodyPr/>
          <a:lstStyle/>
          <a:p>
            <a:pPr algn="just">
              <a:defRPr/>
            </a:pPr>
            <a:r>
              <a:rPr lang="fr-FR" sz="1500" dirty="0" smtClean="0">
                <a:latin typeface="Comic Sans MS" pitchFamily="66" charset="0"/>
              </a:rPr>
              <a:t>Nous constatons que la démographie médicale défavorable contribue, selon les régions et les localités, à la réduction du temps médical disponible de la médecine publique. </a:t>
            </a:r>
          </a:p>
          <a:p>
            <a:pPr algn="just">
              <a:defRPr/>
            </a:pPr>
            <a:r>
              <a:rPr lang="fr-FR" sz="1500" dirty="0" smtClean="0">
                <a:latin typeface="Comic Sans MS" pitchFamily="66" charset="0"/>
              </a:rPr>
              <a:t>Ordinairement, le médecin généraliste n’a ni le temps, ni la compétence </a:t>
            </a:r>
            <a:r>
              <a:rPr lang="fr-FR" sz="1500" dirty="0" err="1" smtClean="0">
                <a:latin typeface="Comic Sans MS" pitchFamily="66" charset="0"/>
              </a:rPr>
              <a:t>administrativo</a:t>
            </a:r>
            <a:r>
              <a:rPr lang="fr-FR" sz="1500" dirty="0" smtClean="0">
                <a:latin typeface="Comic Sans MS" pitchFamily="66" charset="0"/>
              </a:rPr>
              <a:t>-technique, ni les moyens, ni la rémunération pour gérer et concevoir une véritable coordination. Les établissements hospitaliers reçoivent une population de plus en plus nombreuse, de plus en plus âgée et de plus en plus dépendante. Ils n’ont pas la capacité de répondre aux besoins médicaux de leurs résidents. Dans ce contexte, ces établissements (et notamment leurs services d’urgence) sont devenus une voie de recours utilisée à l’excès.</a:t>
            </a:r>
          </a:p>
          <a:p>
            <a:pPr algn="just">
              <a:defRPr/>
            </a:pPr>
            <a:r>
              <a:rPr lang="fr-FR" sz="400" dirty="0" smtClean="0">
                <a:latin typeface="Comic Sans MS" pitchFamily="66" charset="0"/>
              </a:rPr>
              <a:t> </a:t>
            </a:r>
          </a:p>
          <a:p>
            <a:pPr algn="just">
              <a:defRPr/>
            </a:pPr>
            <a:r>
              <a:rPr lang="fr-FR" sz="1500" dirty="0" smtClean="0">
                <a:latin typeface="Comic Sans MS" pitchFamily="66" charset="0"/>
              </a:rPr>
              <a:t>Les maladies chroniques, commandent la mise en place </a:t>
            </a:r>
            <a:r>
              <a:rPr lang="fr-FR" sz="1500" u="sng" dirty="0" smtClean="0">
                <a:latin typeface="Comic Sans MS" pitchFamily="66" charset="0"/>
              </a:rPr>
              <a:t>d’une prise en charge d'ensemble, coordonnée et cohérente</a:t>
            </a:r>
            <a:r>
              <a:rPr lang="fr-FR" sz="1500" dirty="0" smtClean="0">
                <a:latin typeface="Comic Sans MS" pitchFamily="66" charset="0"/>
              </a:rPr>
              <a:t> . Plus que d'autres pathologies, elles imposent de </a:t>
            </a:r>
            <a:r>
              <a:rPr lang="fr-FR" sz="1500" u="sng" dirty="0" smtClean="0">
                <a:latin typeface="Comic Sans MS" pitchFamily="66" charset="0"/>
              </a:rPr>
              <a:t>passer d'une logique de soins à une logique de parcours</a:t>
            </a:r>
            <a:r>
              <a:rPr lang="fr-FR" sz="1500" dirty="0" smtClean="0">
                <a:latin typeface="Comic Sans MS" pitchFamily="66" charset="0"/>
              </a:rPr>
              <a:t>, qui </a:t>
            </a:r>
            <a:r>
              <a:rPr lang="fr-FR" sz="1500" u="sng" dirty="0" smtClean="0">
                <a:latin typeface="Comic Sans MS" pitchFamily="66" charset="0"/>
              </a:rPr>
              <a:t>implique les professionnels de la santé, du social et du médico-social.</a:t>
            </a:r>
          </a:p>
          <a:p>
            <a:pPr algn="just">
              <a:defRPr/>
            </a:pPr>
            <a:r>
              <a:rPr lang="fr-FR" sz="1500" dirty="0" smtClean="0">
                <a:latin typeface="Comic Sans MS" pitchFamily="66" charset="0"/>
              </a:rPr>
              <a:t>L'impératif de décloisonnement doit guider l'action de l'ensemble de ces professionnels, ce qui passe par une plus grande connaissance réciproque (comme un préalable), une meilleure communication et une meilleure circulation de l'information (dès le diagnostic posé de la maladie ). </a:t>
            </a:r>
          </a:p>
          <a:p>
            <a:pPr algn="just">
              <a:defRPr/>
            </a:pPr>
            <a:r>
              <a:rPr lang="fr-FR" sz="400" dirty="0" smtClean="0">
                <a:latin typeface="Comic Sans MS" pitchFamily="66" charset="0"/>
              </a:rPr>
              <a:t> </a:t>
            </a:r>
          </a:p>
          <a:p>
            <a:pPr algn="just">
              <a:defRPr/>
            </a:pPr>
            <a:r>
              <a:rPr lang="fr-FR" sz="1500" u="sng" dirty="0" smtClean="0">
                <a:solidFill>
                  <a:srgbClr val="0070C0"/>
                </a:solidFill>
                <a:latin typeface="Comic Sans MS" pitchFamily="66" charset="0"/>
              </a:rPr>
              <a:t>La résolution du problème des maladies chroniques sur les lieux du travail </a:t>
            </a:r>
            <a:r>
              <a:rPr lang="fr-FR" sz="1500" b="1" u="sng" dirty="0" smtClean="0">
                <a:solidFill>
                  <a:srgbClr val="0070C0"/>
                </a:solidFill>
                <a:latin typeface="Comic Sans MS" pitchFamily="66" charset="0"/>
              </a:rPr>
              <a:t>conduira à une croissance économique plus forte, des emplois rémunérateurs, moins de dépendances vis-à-vis des prestations de l’état (médicales), une diminution des demandes adressées aux systèmes de soins de santé et une productivité accrue</a:t>
            </a:r>
          </a:p>
          <a:p>
            <a:pPr algn="just">
              <a:defRPr/>
            </a:pPr>
            <a:endParaRPr lang="fr-F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1"/>
          <p:cNvSpPr>
            <a:spLocks noGrp="1"/>
          </p:cNvSpPr>
          <p:nvPr>
            <p:ph type="ctrTitle"/>
          </p:nvPr>
        </p:nvSpPr>
        <p:spPr>
          <a:xfrm>
            <a:off x="685800" y="381000"/>
            <a:ext cx="7772400" cy="1066800"/>
          </a:xfrm>
        </p:spPr>
        <p:txBody>
          <a:bodyPr/>
          <a:lstStyle/>
          <a:p>
            <a:r>
              <a:rPr lang="fr-FR" sz="1800" b="1" smtClean="0"/>
              <a:t/>
            </a:r>
            <a:br>
              <a:rPr lang="fr-FR" sz="1800" b="1" smtClean="0"/>
            </a:br>
            <a:r>
              <a:rPr lang="fr-FR" sz="1800" b="1" smtClean="0">
                <a:latin typeface="Comic Sans MS" pitchFamily="66" charset="0"/>
              </a:rPr>
              <a:t/>
            </a:r>
            <a:br>
              <a:rPr lang="fr-FR" sz="1800" b="1" smtClean="0">
                <a:latin typeface="Comic Sans MS" pitchFamily="66" charset="0"/>
              </a:rPr>
            </a:br>
            <a:r>
              <a:rPr lang="fr-FR" sz="1800" b="1" smtClean="0">
                <a:latin typeface="Comic Sans MS" pitchFamily="66" charset="0"/>
              </a:rPr>
              <a:t>POUR QUELLE RAISON EST-IL IMPORTANT D’ASSURER LE MAINTIEN DANS L’EMPLOI ET LE RETOUR AU TRAVAIL DES SALARIES ATTEINTS D’UNE MALADIE CHRONIQUE ?</a:t>
            </a:r>
            <a:r>
              <a:rPr lang="fr-FR" smtClean="0"/>
              <a:t/>
            </a:r>
            <a:br>
              <a:rPr lang="fr-FR" smtClean="0"/>
            </a:br>
            <a:endParaRPr lang="fr-FR" smtClean="0"/>
          </a:p>
        </p:txBody>
      </p:sp>
      <p:sp>
        <p:nvSpPr>
          <p:cNvPr id="28675" name="Sous-titre 2"/>
          <p:cNvSpPr>
            <a:spLocks noGrp="1"/>
          </p:cNvSpPr>
          <p:nvPr>
            <p:ph type="subTitle" idx="1"/>
          </p:nvPr>
        </p:nvSpPr>
        <p:spPr>
          <a:xfrm>
            <a:off x="838200" y="1524000"/>
            <a:ext cx="7543800" cy="3962400"/>
          </a:xfrm>
          <a:gradFill rotWithShape="0">
            <a:gsLst>
              <a:gs pos="0">
                <a:srgbClr val="FFEFD1"/>
              </a:gs>
              <a:gs pos="64999">
                <a:srgbClr val="F0EBD5"/>
              </a:gs>
              <a:gs pos="100000">
                <a:srgbClr val="D1C39F"/>
              </a:gs>
            </a:gsLst>
            <a:lin ang="5400000"/>
          </a:gradFill>
        </p:spPr>
        <p:txBody>
          <a:bodyPr/>
          <a:lstStyle/>
          <a:p>
            <a:pPr algn="l"/>
            <a:r>
              <a:rPr lang="fr-FR" sz="2000" b="1" u="sng" dirty="0" smtClean="0">
                <a:latin typeface="Comic Sans MS" pitchFamily="66" charset="0"/>
              </a:rPr>
              <a:t>Pour l’entreprise</a:t>
            </a:r>
            <a:endParaRPr lang="fr-FR" sz="2000" dirty="0" smtClean="0">
              <a:latin typeface="Comic Sans MS" pitchFamily="66" charset="0"/>
            </a:endParaRPr>
          </a:p>
          <a:p>
            <a:pPr algn="l"/>
            <a:r>
              <a:rPr lang="fr-FR" sz="2000" dirty="0" smtClean="0"/>
              <a:t> </a:t>
            </a:r>
          </a:p>
          <a:p>
            <a:pPr algn="just"/>
            <a:r>
              <a:rPr lang="fr-FR" sz="1800" dirty="0" smtClean="0">
                <a:latin typeface="Comic Sans MS" pitchFamily="66" charset="0"/>
              </a:rPr>
              <a:t>L’évolution démographique, le ralentissement économique, avec le vieillissement rapide des actifs. </a:t>
            </a:r>
          </a:p>
          <a:p>
            <a:pPr algn="just"/>
            <a:r>
              <a:rPr lang="fr-FR" sz="1800" dirty="0" smtClean="0">
                <a:latin typeface="Comic Sans MS" pitchFamily="66" charset="0"/>
              </a:rPr>
              <a:t>Un nombre important de la population active déclare souffrir d’une maladie chronique, et une fraction considérable de cette population active évoque des problèmes de santé de longue durée. </a:t>
            </a:r>
          </a:p>
          <a:p>
            <a:pPr algn="just"/>
            <a:r>
              <a:rPr lang="fr-FR" sz="1800" dirty="0" smtClean="0">
                <a:latin typeface="Comic Sans MS" pitchFamily="66" charset="0"/>
              </a:rPr>
              <a:t>Face à ces constats, il est pertinent d’investir dans la santé au travail et </a:t>
            </a:r>
            <a:r>
              <a:rPr lang="fr-FR" sz="1800" u="sng" dirty="0" smtClean="0">
                <a:solidFill>
                  <a:srgbClr val="0070C0"/>
                </a:solidFill>
                <a:latin typeface="Comic Sans MS" pitchFamily="66" charset="0"/>
              </a:rPr>
              <a:t>l’employabilité durable</a:t>
            </a:r>
            <a:r>
              <a:rPr lang="fr-FR" sz="1800" dirty="0" smtClean="0">
                <a:latin typeface="Comic Sans MS" pitchFamily="66" charset="0"/>
              </a:rPr>
              <a:t>. Cela constitue donc </a:t>
            </a:r>
            <a:r>
              <a:rPr lang="fr-FR" sz="1800" b="1" dirty="0" smtClean="0">
                <a:latin typeface="Comic Sans MS" pitchFamily="66" charset="0"/>
              </a:rPr>
              <a:t>un levier d’action important.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ctrTitle"/>
          </p:nvPr>
        </p:nvSpPr>
        <p:spPr>
          <a:xfrm>
            <a:off x="838200" y="381000"/>
            <a:ext cx="7772400" cy="609600"/>
          </a:xfrm>
        </p:spPr>
        <p:txBody>
          <a:bodyPr/>
          <a:lstStyle/>
          <a:p>
            <a:pPr algn="l"/>
            <a:r>
              <a:rPr lang="fr-FR" sz="1800" b="1" u="sng" smtClean="0"/>
              <a:t/>
            </a:r>
            <a:br>
              <a:rPr lang="fr-FR" sz="1800" b="1" u="sng" smtClean="0"/>
            </a:br>
            <a:r>
              <a:rPr lang="fr-FR" sz="1800" b="1" u="sng" smtClean="0"/>
              <a:t/>
            </a:r>
            <a:br>
              <a:rPr lang="fr-FR" sz="1800" b="1" u="sng" smtClean="0"/>
            </a:br>
            <a:r>
              <a:rPr lang="fr-FR" sz="1800" b="1" u="sng" smtClean="0"/>
              <a:t/>
            </a:r>
            <a:br>
              <a:rPr lang="fr-FR" sz="1800" b="1" u="sng" smtClean="0"/>
            </a:br>
            <a:r>
              <a:rPr lang="fr-FR" sz="2000" b="1" u="sng" smtClean="0">
                <a:latin typeface="Comic Sans MS" pitchFamily="66" charset="0"/>
              </a:rPr>
              <a:t>Pour la personne </a:t>
            </a:r>
            <a:r>
              <a:rPr lang="fr-FR" sz="1800" b="1" u="sng" smtClean="0"/>
              <a:t/>
            </a:r>
            <a:br>
              <a:rPr lang="fr-FR" sz="1800" b="1" u="sng" smtClean="0"/>
            </a:br>
            <a:r>
              <a:rPr lang="fr-FR" sz="1800" b="1" u="sng" smtClean="0"/>
              <a:t/>
            </a:r>
            <a:br>
              <a:rPr lang="fr-FR" sz="1800" b="1" u="sng" smtClean="0"/>
            </a:br>
            <a:endParaRPr lang="fr-FR" smtClean="0"/>
          </a:p>
        </p:txBody>
      </p:sp>
      <p:sp>
        <p:nvSpPr>
          <p:cNvPr id="29699" name="Sous-titre 2"/>
          <p:cNvSpPr>
            <a:spLocks noGrp="1"/>
          </p:cNvSpPr>
          <p:nvPr>
            <p:ph type="subTitle" idx="1"/>
          </p:nvPr>
        </p:nvSpPr>
        <p:spPr>
          <a:xfrm>
            <a:off x="762000" y="1219200"/>
            <a:ext cx="7696200" cy="4419600"/>
          </a:xfrm>
          <a:gradFill rotWithShape="0">
            <a:gsLst>
              <a:gs pos="0">
                <a:srgbClr val="FFEFD1"/>
              </a:gs>
              <a:gs pos="64999">
                <a:srgbClr val="F0EBD5"/>
              </a:gs>
              <a:gs pos="100000">
                <a:srgbClr val="D1C39F"/>
              </a:gs>
            </a:gsLst>
            <a:lin ang="5400000"/>
          </a:gradFill>
        </p:spPr>
        <p:txBody>
          <a:bodyPr/>
          <a:lstStyle/>
          <a:p>
            <a:pPr algn="just"/>
            <a:endParaRPr lang="fr-FR" sz="1600" dirty="0" smtClean="0">
              <a:solidFill>
                <a:schemeClr val="tx2"/>
              </a:solidFill>
              <a:latin typeface="Comic Sans MS" pitchFamily="66" charset="0"/>
            </a:endParaRPr>
          </a:p>
          <a:p>
            <a:pPr algn="just"/>
            <a:r>
              <a:rPr lang="fr-FR" sz="1600" dirty="0" smtClean="0">
                <a:solidFill>
                  <a:srgbClr val="0070C0"/>
                </a:solidFill>
                <a:latin typeface="Comic Sans MS" pitchFamily="66" charset="0"/>
              </a:rPr>
              <a:t>La </a:t>
            </a:r>
            <a:r>
              <a:rPr lang="fr-FR" sz="1600" u="sng" dirty="0" smtClean="0">
                <a:solidFill>
                  <a:srgbClr val="0070C0"/>
                </a:solidFill>
                <a:latin typeface="Comic Sans MS" pitchFamily="66" charset="0"/>
              </a:rPr>
              <a:t>reconnaissance</a:t>
            </a:r>
            <a:r>
              <a:rPr lang="fr-FR" sz="1600" dirty="0" smtClean="0">
                <a:solidFill>
                  <a:srgbClr val="0070C0"/>
                </a:solidFill>
                <a:latin typeface="Comic Sans MS" pitchFamily="66" charset="0"/>
              </a:rPr>
              <a:t> </a:t>
            </a:r>
            <a:r>
              <a:rPr lang="fr-FR" sz="1600" dirty="0" smtClean="0">
                <a:solidFill>
                  <a:schemeClr val="tx2"/>
                </a:solidFill>
                <a:latin typeface="Comic Sans MS" pitchFamily="66" charset="0"/>
              </a:rPr>
              <a:t>de l’état de santé du malade par un collectif (famille, collègues, corps médical) </a:t>
            </a:r>
            <a:r>
              <a:rPr lang="fr-FR" sz="1600" u="sng" dirty="0" smtClean="0">
                <a:solidFill>
                  <a:srgbClr val="0070C0"/>
                </a:solidFill>
                <a:latin typeface="Comic Sans MS" pitchFamily="66" charset="0"/>
              </a:rPr>
              <a:t>contribue à son équilibre</a:t>
            </a:r>
            <a:r>
              <a:rPr lang="fr-FR" sz="1600" dirty="0" smtClean="0">
                <a:solidFill>
                  <a:schemeClr val="tx2"/>
                </a:solidFill>
                <a:latin typeface="Comic Sans MS" pitchFamily="66" charset="0"/>
              </a:rPr>
              <a:t>. De plus, la présence d’un collectif de travail soutenant est largement mise en avant comme un facteur de maintien dans l’emploi. En effet, le salarié ne bénéficiant ni de mesures d’aide au maintien dans l’emploi, ni d’un collectif soutenant, a plus que les autres un risque d’inaptitude. Parce que l’absence d’un collectif de travail soutenant apparaît comme un facteur de risque de désinsertion professionnelle, des actions de sensibilisation destinées notamment aux managers de proximité semblent garantes de l’efficacité de ce collectif, essentielles pour que </a:t>
            </a:r>
            <a:r>
              <a:rPr lang="fr-FR" sz="1600" u="sng" dirty="0" smtClean="0">
                <a:solidFill>
                  <a:srgbClr val="0070C0"/>
                </a:solidFill>
                <a:latin typeface="Comic Sans MS" pitchFamily="66" charset="0"/>
              </a:rPr>
              <a:t>le salarié malade chronique non seulement conserve son poste mais s’y </a:t>
            </a:r>
            <a:r>
              <a:rPr lang="fr-FR" sz="1600" b="1" u="sng" dirty="0" smtClean="0">
                <a:solidFill>
                  <a:srgbClr val="0070C0"/>
                </a:solidFill>
                <a:latin typeface="Comic Sans MS" pitchFamily="66" charset="0"/>
              </a:rPr>
              <a:t>épanouisse</a:t>
            </a:r>
            <a:r>
              <a:rPr lang="fr-FR" sz="1600" b="1" u="sng" dirty="0" smtClean="0">
                <a:solidFill>
                  <a:schemeClr val="tx2"/>
                </a:solidFill>
                <a:latin typeface="Comic Sans MS" pitchFamily="66" charset="0"/>
              </a:rPr>
              <a:t>.</a:t>
            </a:r>
            <a:r>
              <a:rPr lang="fr-FR" sz="1600" u="sng" dirty="0" smtClean="0">
                <a:solidFill>
                  <a:schemeClr val="tx2"/>
                </a:solidFill>
                <a:latin typeface="Comic Sans MS" pitchFamily="66" charset="0"/>
              </a:rPr>
              <a:t> </a:t>
            </a:r>
            <a:r>
              <a:rPr lang="fr-FR" sz="1800" dirty="0" smtClean="0">
                <a:solidFill>
                  <a:schemeClr val="tx2"/>
                </a:solidFill>
                <a:latin typeface="Comic Sans MS" pitchFamily="66" charset="0"/>
              </a:rPr>
              <a:t/>
            </a:r>
            <a:br>
              <a:rPr lang="fr-FR" sz="1800" dirty="0" smtClean="0">
                <a:solidFill>
                  <a:schemeClr val="tx2"/>
                </a:solidFill>
                <a:latin typeface="Comic Sans MS" pitchFamily="66" charset="0"/>
              </a:rPr>
            </a:br>
            <a:r>
              <a:rPr lang="fr-FR" sz="1800" dirty="0" smtClean="0">
                <a:solidFill>
                  <a:schemeClr val="tx2"/>
                </a:solidFill>
                <a:latin typeface="Comic Sans MS" pitchFamily="66" charset="0"/>
              </a:rPr>
              <a:t> </a:t>
            </a:r>
            <a:br>
              <a:rPr lang="fr-FR" sz="1800" dirty="0" smtClean="0">
                <a:solidFill>
                  <a:schemeClr val="tx2"/>
                </a:solidFill>
                <a:latin typeface="Comic Sans MS" pitchFamily="66" charset="0"/>
              </a:rPr>
            </a:br>
            <a:r>
              <a:rPr lang="fr-FR" sz="2000" dirty="0" smtClean="0">
                <a:solidFill>
                  <a:schemeClr val="tx2"/>
                </a:solidFill>
                <a:latin typeface="Comic Sans MS" pitchFamily="66" charset="0"/>
              </a:rPr>
              <a:t> La mission de l’entreprise : </a:t>
            </a:r>
            <a:r>
              <a:rPr lang="fr-FR" sz="2000" b="1" dirty="0" smtClean="0">
                <a:solidFill>
                  <a:schemeClr val="tx2"/>
                </a:solidFill>
                <a:latin typeface="Comic Sans MS" pitchFamily="66" charset="0"/>
              </a:rPr>
              <a:t>« Éviter toute altération de la santé des travailleurs du fait de leur travail ».</a:t>
            </a:r>
          </a:p>
          <a:p>
            <a:pPr algn="just"/>
            <a:r>
              <a:rPr lang="fr-FR" sz="1800" dirty="0" smtClean="0">
                <a:solidFill>
                  <a:schemeClr val="tx2"/>
                </a:solidFill>
                <a:latin typeface="Comic Sans MS" pitchFamily="66" charset="0"/>
              </a:rPr>
              <a:t/>
            </a:r>
            <a:br>
              <a:rPr lang="fr-FR" sz="1800" dirty="0" smtClean="0">
                <a:solidFill>
                  <a:schemeClr val="tx2"/>
                </a:solidFill>
                <a:latin typeface="Comic Sans MS" pitchFamily="66" charset="0"/>
              </a:rPr>
            </a:br>
            <a:endParaRPr lang="fr-FR" sz="1800" dirty="0" smtClean="0">
              <a:latin typeface="Comic Sans MS" pitchFamily="66"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1"/>
          <p:cNvSpPr>
            <a:spLocks noGrp="1"/>
          </p:cNvSpPr>
          <p:nvPr>
            <p:ph type="ctrTitle"/>
          </p:nvPr>
        </p:nvSpPr>
        <p:spPr>
          <a:xfrm>
            <a:off x="685800" y="304800"/>
            <a:ext cx="7772400" cy="838200"/>
          </a:xfrm>
          <a:solidFill>
            <a:schemeClr val="bg2">
              <a:lumMod val="20000"/>
              <a:lumOff val="80000"/>
            </a:schemeClr>
          </a:solidFill>
        </p:spPr>
        <p:txBody>
          <a:bodyPr/>
          <a:lstStyle/>
          <a:p>
            <a:pPr>
              <a:defRPr/>
            </a:pP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000" b="1" u="sng" dirty="0" smtClean="0">
                <a:latin typeface="Comic Sans MS" pitchFamily="66" charset="0"/>
              </a:rPr>
              <a:t>LE MAINTIEN AU POSTE ET PREVENTION DU RISQUE DE DESINSERTION PROFESSIONNELLE</a:t>
            </a:r>
            <a:r>
              <a:rPr lang="fr-FR" dirty="0" smtClean="0"/>
              <a:t/>
            </a:r>
            <a:br>
              <a:rPr lang="fr-FR" dirty="0" smtClean="0"/>
            </a:br>
            <a:endParaRPr lang="fr-FR" dirty="0" smtClean="0"/>
          </a:p>
        </p:txBody>
      </p:sp>
      <p:sp>
        <p:nvSpPr>
          <p:cNvPr id="3" name="Sous-titre 2"/>
          <p:cNvSpPr>
            <a:spLocks noGrp="1"/>
          </p:cNvSpPr>
          <p:nvPr>
            <p:ph type="subTitle" idx="1"/>
          </p:nvPr>
        </p:nvSpPr>
        <p:spPr>
          <a:xfrm>
            <a:off x="762000" y="1295400"/>
            <a:ext cx="7924800" cy="5410200"/>
          </a:xfrm>
          <a:solidFill>
            <a:schemeClr val="bg1">
              <a:lumMod val="95000"/>
            </a:schemeClr>
          </a:solidFill>
        </p:spPr>
        <p:txBody>
          <a:bodyPr/>
          <a:lstStyle/>
          <a:p>
            <a:pPr algn="just">
              <a:defRPr/>
            </a:pPr>
            <a:r>
              <a:rPr lang="fr-FR" sz="1400" dirty="0" smtClean="0">
                <a:latin typeface="Comic Sans MS" pitchFamily="66" charset="0"/>
              </a:rPr>
              <a:t>Un grand nombre de salariés atteints d’une maladie chronique sont en activité dont un taux important à temps plein. Le sujet des malades chroniques est fondamental : </a:t>
            </a:r>
            <a:r>
              <a:rPr lang="fr-FR" sz="1400" u="sng" dirty="0" smtClean="0">
                <a:latin typeface="Comic Sans MS" pitchFamily="66" charset="0"/>
              </a:rPr>
              <a:t>comment prévenir la désinsertion professionnelle et maintenir dans l’emploi </a:t>
            </a:r>
            <a:r>
              <a:rPr lang="fr-FR" sz="1400" dirty="0" smtClean="0">
                <a:latin typeface="Comic Sans MS" pitchFamily="66" charset="0"/>
              </a:rPr>
              <a:t>des personnes atteintes et qui vivent avec une maladie chronique ? </a:t>
            </a:r>
          </a:p>
          <a:p>
            <a:pPr algn="just">
              <a:defRPr/>
            </a:pPr>
            <a:r>
              <a:rPr lang="fr-FR" sz="1400" dirty="0" smtClean="0">
                <a:latin typeface="Comic Sans MS" pitchFamily="66" charset="0"/>
              </a:rPr>
              <a:t>Comme dans le monde, un nombre important d’Algériens sont atteints de maladies chroniques. Ces maladies se déclareraient, dans un taux considérable chez des personnes toujours en activité professionnelle, surtout avec l’allongement de la vie professionnelle suite au recul de l’âge légal de départ à la retraite. </a:t>
            </a:r>
          </a:p>
          <a:p>
            <a:pPr algn="just">
              <a:defRPr/>
            </a:pPr>
            <a:r>
              <a:rPr lang="fr-FR" sz="1400" dirty="0" smtClean="0">
                <a:solidFill>
                  <a:srgbClr val="0070C0"/>
                </a:solidFill>
                <a:latin typeface="Comic Sans MS" pitchFamily="66" charset="0"/>
              </a:rPr>
              <a:t>Dans l’entreprise, pour se permettre de concilier l’état de santé et le travail il faut tout d’abord </a:t>
            </a:r>
            <a:r>
              <a:rPr lang="fr-FR" sz="1400" b="1" dirty="0" smtClean="0">
                <a:solidFill>
                  <a:srgbClr val="0070C0"/>
                </a:solidFill>
                <a:latin typeface="Comic Sans MS" pitchFamily="66" charset="0"/>
              </a:rPr>
              <a:t>connaitre et identifier les symptômes </a:t>
            </a:r>
            <a:r>
              <a:rPr lang="fr-FR" sz="1400" dirty="0" smtClean="0">
                <a:solidFill>
                  <a:srgbClr val="0070C0"/>
                </a:solidFill>
                <a:latin typeface="Comic Sans MS" pitchFamily="66" charset="0"/>
              </a:rPr>
              <a:t>rapportés à ces pathologies chroniques. </a:t>
            </a:r>
            <a:r>
              <a:rPr lang="fr-FR" sz="1400" dirty="0" smtClean="0">
                <a:latin typeface="Comic Sans MS" pitchFamily="66" charset="0"/>
              </a:rPr>
              <a:t>En général, ces dernières s’expriment par la fatigue, les douleurs et les état </a:t>
            </a:r>
            <a:r>
              <a:rPr lang="fr-FR" sz="1400" dirty="0" err="1" smtClean="0">
                <a:latin typeface="Comic Sans MS" pitchFamily="66" charset="0"/>
              </a:rPr>
              <a:t>anxio</a:t>
            </a:r>
            <a:r>
              <a:rPr lang="fr-FR" sz="1400" dirty="0" smtClean="0">
                <a:latin typeface="Comic Sans MS" pitchFamily="66" charset="0"/>
              </a:rPr>
              <a:t>-dépressifs. </a:t>
            </a:r>
            <a:endParaRPr lang="fr-FR" sz="1400" u="sng" dirty="0" smtClean="0">
              <a:latin typeface="Comic Sans MS" pitchFamily="66" charset="0"/>
            </a:endParaRPr>
          </a:p>
          <a:p>
            <a:pPr algn="just">
              <a:defRPr/>
            </a:pPr>
            <a:r>
              <a:rPr lang="fr-FR" sz="200" dirty="0" smtClean="0">
                <a:latin typeface="Comic Sans MS" pitchFamily="66" charset="0"/>
              </a:rPr>
              <a:t> </a:t>
            </a:r>
          </a:p>
          <a:p>
            <a:pPr algn="just">
              <a:defRPr/>
            </a:pPr>
            <a:r>
              <a:rPr lang="fr-FR" sz="1400" dirty="0" smtClean="0">
                <a:latin typeface="Comic Sans MS" pitchFamily="66" charset="0"/>
              </a:rPr>
              <a:t>Dans le contexte actuel d’évolutions du travail et de l’emploi, la question du maintien durable en emploi est d’autant plus prégnante. </a:t>
            </a:r>
            <a:r>
              <a:rPr lang="fr-FR" sz="1400" b="1" u="sng" dirty="0" smtClean="0">
                <a:solidFill>
                  <a:srgbClr val="0070C0"/>
                </a:solidFill>
                <a:latin typeface="Comic Sans MS" pitchFamily="66" charset="0"/>
              </a:rPr>
              <a:t>L’entreprise</a:t>
            </a:r>
            <a:r>
              <a:rPr lang="fr-FR" sz="1400" u="sng" dirty="0" smtClean="0">
                <a:solidFill>
                  <a:srgbClr val="0070C0"/>
                </a:solidFill>
                <a:latin typeface="Comic Sans MS" pitchFamily="66" charset="0"/>
              </a:rPr>
              <a:t>, dans toutes ses composantes, </a:t>
            </a:r>
            <a:r>
              <a:rPr lang="fr-FR" sz="1400" b="1" u="sng" dirty="0" smtClean="0">
                <a:solidFill>
                  <a:srgbClr val="0070C0"/>
                </a:solidFill>
                <a:latin typeface="Comic Sans MS" pitchFamily="66" charset="0"/>
              </a:rPr>
              <a:t>doit se responsabiliser</a:t>
            </a:r>
            <a:r>
              <a:rPr lang="fr-FR" sz="1400" u="sng" dirty="0" smtClean="0">
                <a:solidFill>
                  <a:srgbClr val="0070C0"/>
                </a:solidFill>
                <a:latin typeface="Comic Sans MS" pitchFamily="66" charset="0"/>
              </a:rPr>
              <a:t> sur l’objectif de maintien dans l’emploi ou la réinsertion professionnelle</a:t>
            </a:r>
            <a:r>
              <a:rPr lang="fr-FR" sz="1400" dirty="0" smtClean="0">
                <a:solidFill>
                  <a:srgbClr val="0070C0"/>
                </a:solidFill>
                <a:latin typeface="Comic Sans MS" pitchFamily="66" charset="0"/>
              </a:rPr>
              <a:t>. </a:t>
            </a:r>
          </a:p>
          <a:p>
            <a:pPr algn="just">
              <a:defRPr/>
            </a:pPr>
            <a:r>
              <a:rPr lang="fr-FR" sz="1400" dirty="0" smtClean="0">
                <a:latin typeface="Comic Sans MS" pitchFamily="66" charset="0"/>
              </a:rPr>
              <a:t>Il est de plus en plus entendu que </a:t>
            </a:r>
            <a:r>
              <a:rPr lang="fr-FR" sz="1400" u="sng" dirty="0" smtClean="0">
                <a:solidFill>
                  <a:srgbClr val="0070C0"/>
                </a:solidFill>
                <a:latin typeface="Comic Sans MS" pitchFamily="66" charset="0"/>
              </a:rPr>
              <a:t>l’action</a:t>
            </a:r>
            <a:r>
              <a:rPr lang="fr-FR" sz="1400" dirty="0" smtClean="0">
                <a:solidFill>
                  <a:srgbClr val="0070C0"/>
                </a:solidFill>
                <a:latin typeface="Comic Sans MS" pitchFamily="66" charset="0"/>
              </a:rPr>
              <a:t> </a:t>
            </a:r>
            <a:r>
              <a:rPr lang="fr-FR" sz="1400" dirty="0" smtClean="0">
                <a:latin typeface="Comic Sans MS" pitchFamily="66" charset="0"/>
              </a:rPr>
              <a:t>sur le maintien en emploi </a:t>
            </a:r>
            <a:r>
              <a:rPr lang="fr-FR" sz="1400" b="1" u="sng" dirty="0" smtClean="0">
                <a:solidFill>
                  <a:srgbClr val="0070C0"/>
                </a:solidFill>
                <a:latin typeface="Comic Sans MS" pitchFamily="66" charset="0"/>
              </a:rPr>
              <a:t>doit être menée dans le cadre d’une approche globale</a:t>
            </a:r>
            <a:r>
              <a:rPr lang="fr-FR" sz="1400" u="sng" dirty="0" smtClean="0">
                <a:solidFill>
                  <a:srgbClr val="0070C0"/>
                </a:solidFill>
                <a:latin typeface="Comic Sans MS" pitchFamily="66" charset="0"/>
              </a:rPr>
              <a:t>,</a:t>
            </a:r>
            <a:r>
              <a:rPr lang="fr-FR" sz="1400" u="sng" dirty="0" smtClean="0">
                <a:latin typeface="Comic Sans MS" pitchFamily="66" charset="0"/>
              </a:rPr>
              <a:t> en intégrant </a:t>
            </a:r>
            <a:r>
              <a:rPr lang="fr-FR" sz="1400" dirty="0" smtClean="0">
                <a:latin typeface="Comic Sans MS" pitchFamily="66" charset="0"/>
              </a:rPr>
              <a:t>tous les types de fragilités des travailleurs : </a:t>
            </a:r>
            <a:r>
              <a:rPr lang="fr-FR" sz="1400" u="sng" dirty="0" smtClean="0">
                <a:latin typeface="Comic Sans MS" pitchFamily="66" charset="0"/>
              </a:rPr>
              <a:t>handicap, état de santé altéré, dégradation progressive de la santé liée aux conditions de travail</a:t>
            </a:r>
            <a:r>
              <a:rPr lang="fr-FR" sz="1400" dirty="0" smtClean="0">
                <a:latin typeface="Comic Sans MS" pitchFamily="66" charset="0"/>
              </a:rPr>
              <a:t>.</a:t>
            </a:r>
          </a:p>
          <a:p>
            <a:pPr algn="just">
              <a:defRPr/>
            </a:pPr>
            <a:r>
              <a:rPr lang="fr-FR" sz="1400" u="sng" dirty="0" smtClean="0">
                <a:solidFill>
                  <a:srgbClr val="0070C0"/>
                </a:solidFill>
                <a:latin typeface="Comic Sans MS" pitchFamily="66" charset="0"/>
              </a:rPr>
              <a:t>Le maintien dans l’emploi vise à procéder au reclassement de ces salariés, au réaménagement de leur poste, voire à la création d’autres postes de travail</a:t>
            </a:r>
            <a:r>
              <a:rPr lang="fr-FR" sz="1400" dirty="0" smtClean="0">
                <a:solidFill>
                  <a:srgbClr val="0070C0"/>
                </a:solidFill>
                <a:latin typeface="Comic Sans MS" pitchFamily="66" charset="0"/>
              </a:rPr>
              <a:t>.</a:t>
            </a:r>
          </a:p>
          <a:p>
            <a:pPr algn="just">
              <a:defRPr/>
            </a:pPr>
            <a:r>
              <a:rPr lang="fr-FR" sz="200" dirty="0" smtClean="0">
                <a:latin typeface="Comic Sans MS" pitchFamily="66" charset="0"/>
              </a:rPr>
              <a:t> </a:t>
            </a:r>
          </a:p>
          <a:p>
            <a:pPr algn="just">
              <a:defRPr/>
            </a:pPr>
            <a:r>
              <a:rPr lang="fr-FR" sz="1400" b="1" dirty="0" smtClean="0">
                <a:latin typeface="Comic Sans MS" pitchFamily="66" charset="0"/>
              </a:rPr>
              <a:t>Notons que: </a:t>
            </a:r>
            <a:r>
              <a:rPr lang="fr-FR" sz="1400" b="1" u="sng" dirty="0" smtClean="0">
                <a:latin typeface="Comic Sans MS" pitchFamily="66" charset="0"/>
              </a:rPr>
              <a:t>Chaque personne est un cas particulier. Selon le type d'activité, la maladie, et le " ressenti " de la personne, l'approche de chaque maintien dans l’emploi aura ses spécificités.</a:t>
            </a:r>
            <a:endParaRPr lang="fr-FR" sz="1400" u="sng" dirty="0" smtClean="0">
              <a:latin typeface="Comic Sans MS" pitchFamily="66" charset="0"/>
            </a:endParaRPr>
          </a:p>
          <a:p>
            <a:pPr algn="just">
              <a:defRPr/>
            </a:pPr>
            <a:r>
              <a:rPr lang="fr-FR" sz="1050" dirty="0" smtClean="0"/>
              <a:t> </a:t>
            </a:r>
          </a:p>
          <a:p>
            <a:pPr>
              <a:defRPr/>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ctrTitle"/>
          </p:nvPr>
        </p:nvSpPr>
        <p:spPr>
          <a:xfrm>
            <a:off x="685800" y="533400"/>
            <a:ext cx="7772400" cy="1219200"/>
          </a:xfrm>
          <a:solidFill>
            <a:schemeClr val="bg2">
              <a:lumMod val="40000"/>
              <a:lumOff val="60000"/>
            </a:schemeClr>
          </a:solidFill>
        </p:spPr>
        <p:txBody>
          <a:bodyPr/>
          <a:lstStyle/>
          <a:p>
            <a:pPr>
              <a:defRPr/>
            </a:pPr>
            <a:r>
              <a:rPr lang="fr-FR" sz="3200" dirty="0" smtClean="0">
                <a:latin typeface="Comic Sans MS" pitchFamily="66" charset="0"/>
              </a:rPr>
              <a:t>L’objectif  défini, </a:t>
            </a:r>
            <a:br>
              <a:rPr lang="fr-FR" sz="3200" dirty="0" smtClean="0">
                <a:latin typeface="Comic Sans MS" pitchFamily="66" charset="0"/>
              </a:rPr>
            </a:br>
            <a:r>
              <a:rPr lang="fr-FR" sz="3200" dirty="0" smtClean="0">
                <a:latin typeface="Comic Sans MS" pitchFamily="66" charset="0"/>
              </a:rPr>
              <a:t>comment procéder pour l’atteindre ?</a:t>
            </a:r>
          </a:p>
        </p:txBody>
      </p:sp>
      <p:sp>
        <p:nvSpPr>
          <p:cNvPr id="4099" name="Sous-titre 2"/>
          <p:cNvSpPr>
            <a:spLocks noGrp="1"/>
          </p:cNvSpPr>
          <p:nvPr>
            <p:ph type="subTitle" idx="1"/>
          </p:nvPr>
        </p:nvSpPr>
        <p:spPr>
          <a:xfrm>
            <a:off x="838200" y="2209800"/>
            <a:ext cx="7467600" cy="1905000"/>
          </a:xfrm>
        </p:spPr>
        <p:txBody>
          <a:bodyPr/>
          <a:lstStyle/>
          <a:p>
            <a:pPr algn="just"/>
            <a:r>
              <a:rPr lang="fr-FR" sz="2800" smtClean="0">
                <a:latin typeface="Comic Sans MS" pitchFamily="66" charset="0"/>
              </a:rPr>
              <a:t>Suivre une démarche pour la promotion de la santé au travail : le développement de modes d’organisation et des pratiques de management.</a:t>
            </a:r>
            <a:endParaRPr lang="fr-FR" sz="2800" smtClean="0"/>
          </a:p>
        </p:txBody>
      </p:sp>
      <p:sp>
        <p:nvSpPr>
          <p:cNvPr id="4" name="Titre 1"/>
          <p:cNvSpPr txBox="1">
            <a:spLocks/>
          </p:cNvSpPr>
          <p:nvPr/>
        </p:nvSpPr>
        <p:spPr bwMode="auto">
          <a:xfrm>
            <a:off x="914400" y="4267201"/>
            <a:ext cx="7772400" cy="1524000"/>
          </a:xfrm>
          <a:prstGeom prst="rect">
            <a:avLst/>
          </a:prstGeom>
          <a:solidFill>
            <a:schemeClr val="accent2">
              <a:lumMod val="60000"/>
              <a:lumOff val="40000"/>
            </a:schemeClr>
          </a:solidFill>
          <a:ln w="9525">
            <a:noFill/>
            <a:miter lim="800000"/>
            <a:headEnd/>
            <a:tailEnd/>
          </a:ln>
          <a:scene3d>
            <a:camera prst="orthographicFront"/>
            <a:lightRig rig="threePt" dir="t"/>
          </a:scene3d>
          <a:sp3d>
            <a:bevelB/>
          </a:sp3d>
        </p:spPr>
        <p:txBody>
          <a:bodyPr anchor="ctr"/>
          <a:lstStyle/>
          <a:p>
            <a:pPr algn="ctr" eaLnBrk="0" hangingPunct="0">
              <a:defRPr/>
            </a:pPr>
            <a:r>
              <a:rPr lang="fr-FR" sz="3200" kern="0" dirty="0">
                <a:solidFill>
                  <a:schemeClr val="tx2"/>
                </a:solidFill>
                <a:latin typeface="Comic Sans MS" pitchFamily="66" charset="0"/>
                <a:ea typeface="+mj-ea"/>
                <a:cs typeface="+mj-cs"/>
              </a:rPr>
              <a:t>Fonder </a:t>
            </a:r>
          </a:p>
          <a:p>
            <a:pPr algn="ctr" eaLnBrk="0" hangingPunct="0">
              <a:defRPr/>
            </a:pPr>
            <a:r>
              <a:rPr lang="fr-FR" sz="3200" kern="0" dirty="0">
                <a:solidFill>
                  <a:schemeClr val="tx2"/>
                </a:solidFill>
                <a:latin typeface="Comic Sans MS" pitchFamily="66" charset="0"/>
                <a:ea typeface="+mj-ea"/>
                <a:cs typeface="+mj-cs"/>
              </a:rPr>
              <a:t>une culture de bonne santé au travail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1"/>
          <p:cNvSpPr>
            <a:spLocks noGrp="1"/>
          </p:cNvSpPr>
          <p:nvPr>
            <p:ph type="title"/>
          </p:nvPr>
        </p:nvSpPr>
        <p:spPr>
          <a:xfrm>
            <a:off x="457200" y="533400"/>
            <a:ext cx="8229600" cy="4953000"/>
          </a:xfrm>
          <a:solidFill>
            <a:schemeClr val="bg1">
              <a:lumMod val="95000"/>
            </a:schemeClr>
          </a:solidFill>
        </p:spPr>
        <p:txBody>
          <a:bodyPr/>
          <a:lstStyle/>
          <a:p>
            <a:pPr algn="just">
              <a:defRPr/>
            </a:pPr>
            <a:r>
              <a:rPr lang="fr-FR" sz="1400" dirty="0" smtClean="0">
                <a:latin typeface="Comic Sans MS" pitchFamily="66" charset="0"/>
              </a:rPr>
              <a:t/>
            </a:r>
            <a:br>
              <a:rPr lang="fr-FR" sz="1400" dirty="0" smtClean="0">
                <a:latin typeface="Comic Sans MS" pitchFamily="66" charset="0"/>
              </a:rPr>
            </a:br>
            <a:r>
              <a:rPr lang="fr-FR" sz="1400" dirty="0" smtClean="0">
                <a:latin typeface="Comic Sans MS" pitchFamily="66" charset="0"/>
              </a:rPr>
              <a:t/>
            </a:r>
            <a:br>
              <a:rPr lang="fr-FR" sz="1400" dirty="0" smtClean="0">
                <a:latin typeface="Comic Sans MS" pitchFamily="66" charset="0"/>
              </a:rPr>
            </a:br>
            <a:r>
              <a:rPr lang="fr-FR" sz="1400" dirty="0" smtClean="0">
                <a:latin typeface="Comic Sans MS" pitchFamily="66" charset="0"/>
              </a:rPr>
              <a:t/>
            </a:r>
            <a:br>
              <a:rPr lang="fr-FR" sz="1400" dirty="0" smtClean="0">
                <a:latin typeface="Comic Sans MS" pitchFamily="66" charset="0"/>
              </a:rPr>
            </a:br>
            <a:r>
              <a:rPr lang="fr-FR" sz="1400" dirty="0" smtClean="0">
                <a:latin typeface="Comic Sans MS" pitchFamily="66" charset="0"/>
              </a:rPr>
              <a:t/>
            </a:r>
            <a:br>
              <a:rPr lang="fr-FR" sz="1400" dirty="0" smtClean="0">
                <a:latin typeface="Comic Sans MS" pitchFamily="66" charset="0"/>
              </a:rPr>
            </a:br>
            <a:r>
              <a:rPr lang="fr-FR" sz="1400" dirty="0" smtClean="0">
                <a:latin typeface="Comic Sans MS" pitchFamily="66" charset="0"/>
              </a:rPr>
              <a:t/>
            </a:r>
            <a:br>
              <a:rPr lang="fr-FR" sz="1400" dirty="0" smtClean="0">
                <a:latin typeface="Comic Sans MS" pitchFamily="66" charset="0"/>
              </a:rPr>
            </a:br>
            <a:r>
              <a:rPr lang="fr-FR" sz="1400" dirty="0" smtClean="0">
                <a:latin typeface="Comic Sans MS" pitchFamily="66" charset="0"/>
              </a:rPr>
              <a:t/>
            </a:r>
            <a:br>
              <a:rPr lang="fr-FR" sz="1400" dirty="0" smtClean="0">
                <a:latin typeface="Comic Sans MS" pitchFamily="66" charset="0"/>
              </a:rPr>
            </a:br>
            <a:r>
              <a:rPr lang="fr-FR" sz="1400" dirty="0" smtClean="0">
                <a:latin typeface="Comic Sans MS" pitchFamily="66" charset="0"/>
              </a:rPr>
              <a:t>En entreprise, malgré une volonté forte d’un nombre important de professionnels internes (médecin du travail, Directeur du bien-être au travail, managers, collègues et syndicats) et externes à l’entreprise (médecins, assistants (es) sociaux/sociales, associations) la réinsertion et le maintien dans l’emploi restent souvent ponctuels,  singuliers et très peu coordonnés. </a:t>
            </a:r>
            <a:br>
              <a:rPr lang="fr-FR" sz="1400" dirty="0" smtClean="0">
                <a:latin typeface="Comic Sans MS" pitchFamily="66" charset="0"/>
              </a:rPr>
            </a:br>
            <a:r>
              <a:rPr lang="fr-FR" sz="1400" dirty="0" smtClean="0">
                <a:latin typeface="Comic Sans MS" pitchFamily="66" charset="0"/>
              </a:rPr>
              <a:t/>
            </a:r>
            <a:br>
              <a:rPr lang="fr-FR" sz="1400" dirty="0" smtClean="0">
                <a:latin typeface="Comic Sans MS" pitchFamily="66" charset="0"/>
              </a:rPr>
            </a:br>
            <a:r>
              <a:rPr lang="fr-FR" sz="1400" u="sng" dirty="0" smtClean="0">
                <a:latin typeface="Comic Sans MS" pitchFamily="66" charset="0"/>
              </a:rPr>
              <a:t>Afin de donner de la cohérence et de la coordination à ces actions,</a:t>
            </a:r>
            <a:r>
              <a:rPr lang="fr-FR" sz="1400" b="1" u="sng" dirty="0" smtClean="0">
                <a:latin typeface="Comic Sans MS" pitchFamily="66" charset="0"/>
              </a:rPr>
              <a:t> </a:t>
            </a:r>
            <a:r>
              <a:rPr lang="fr-FR" sz="1400" u="sng" dirty="0" smtClean="0">
                <a:latin typeface="Comic Sans MS" pitchFamily="66" charset="0"/>
              </a:rPr>
              <a:t>et pour appréhender au mieux ces maladies chroniques au travail </a:t>
            </a:r>
            <a:r>
              <a:rPr lang="fr-FR" sz="1400" u="sng" dirty="0" smtClean="0">
                <a:solidFill>
                  <a:srgbClr val="0070C0"/>
                </a:solidFill>
                <a:latin typeface="Comic Sans MS" pitchFamily="66" charset="0"/>
              </a:rPr>
              <a:t>il faut </a:t>
            </a:r>
            <a:r>
              <a:rPr lang="fr-FR" sz="1400" b="1" u="sng" dirty="0" smtClean="0">
                <a:solidFill>
                  <a:srgbClr val="0070C0"/>
                </a:solidFill>
                <a:latin typeface="Comic Sans MS" pitchFamily="66" charset="0"/>
              </a:rPr>
              <a:t>développer une démarche « conduite de projet</a:t>
            </a:r>
            <a:r>
              <a:rPr lang="fr-FR" sz="1400" u="sng" dirty="0" smtClean="0">
                <a:solidFill>
                  <a:srgbClr val="0070C0"/>
                </a:solidFill>
                <a:latin typeface="Comic Sans MS" pitchFamily="66" charset="0"/>
              </a:rPr>
              <a:t> » centrées sur l’approche par le travail afin de permettre à l’entreprise de </a:t>
            </a:r>
            <a:r>
              <a:rPr lang="fr-FR" sz="1400" b="1" u="sng" dirty="0" smtClean="0">
                <a:solidFill>
                  <a:srgbClr val="0070C0"/>
                </a:solidFill>
                <a:latin typeface="Comic Sans MS" pitchFamily="66" charset="0"/>
              </a:rPr>
              <a:t>passer d’une démarche individuelle à une réelle stratégie autour d’une politique de maintien dans l’emploi</a:t>
            </a:r>
            <a:r>
              <a:rPr lang="fr-FR" sz="1400" u="sng" dirty="0" smtClean="0">
                <a:solidFill>
                  <a:srgbClr val="0070C0"/>
                </a:solidFill>
                <a:latin typeface="Comic Sans MS" pitchFamily="66" charset="0"/>
              </a:rPr>
              <a:t>.</a:t>
            </a:r>
            <a:br>
              <a:rPr lang="fr-FR" sz="1400" u="sng" dirty="0" smtClean="0">
                <a:solidFill>
                  <a:srgbClr val="0070C0"/>
                </a:solidFill>
                <a:latin typeface="Comic Sans MS" pitchFamily="66" charset="0"/>
              </a:rPr>
            </a:br>
            <a:r>
              <a:rPr lang="fr-FR" sz="1400" dirty="0" smtClean="0">
                <a:latin typeface="Comic Sans MS" pitchFamily="66" charset="0"/>
              </a:rPr>
              <a:t> </a:t>
            </a:r>
            <a:br>
              <a:rPr lang="fr-FR" sz="1400" dirty="0" smtClean="0">
                <a:latin typeface="Comic Sans MS" pitchFamily="66" charset="0"/>
              </a:rPr>
            </a:br>
            <a:r>
              <a:rPr lang="fr-FR" sz="1400" u="sng" dirty="0" smtClean="0">
                <a:solidFill>
                  <a:srgbClr val="0070C0"/>
                </a:solidFill>
                <a:latin typeface="Comic Sans MS" pitchFamily="66" charset="0"/>
              </a:rPr>
              <a:t>L'objectif du projet consiste à </a:t>
            </a:r>
            <a:r>
              <a:rPr lang="fr-FR" sz="1400" b="1" u="sng" dirty="0" smtClean="0">
                <a:solidFill>
                  <a:srgbClr val="0070C0"/>
                </a:solidFill>
                <a:latin typeface="Comic Sans MS" pitchFamily="66" charset="0"/>
              </a:rPr>
              <a:t>construire</a:t>
            </a:r>
            <a:r>
              <a:rPr lang="fr-FR" sz="1400" u="sng" dirty="0" smtClean="0">
                <a:solidFill>
                  <a:srgbClr val="0070C0"/>
                </a:solidFill>
                <a:latin typeface="Comic Sans MS" pitchFamily="66" charset="0"/>
              </a:rPr>
              <a:t> avec les acteurs de l'entreprise, Directeur du bien-être au travail et représentants du personnel, des moyens et </a:t>
            </a:r>
            <a:r>
              <a:rPr lang="fr-FR" sz="1400" b="1" u="sng" dirty="0" smtClean="0">
                <a:solidFill>
                  <a:srgbClr val="0070C0"/>
                </a:solidFill>
                <a:latin typeface="Comic Sans MS" pitchFamily="66" charset="0"/>
              </a:rPr>
              <a:t>des outils opérationnels d'information, de formation et d'intervention</a:t>
            </a:r>
            <a:r>
              <a:rPr lang="fr-FR" sz="1400" u="sng" dirty="0" smtClean="0">
                <a:solidFill>
                  <a:srgbClr val="0070C0"/>
                </a:solidFill>
                <a:latin typeface="Comic Sans MS" pitchFamily="66" charset="0"/>
              </a:rPr>
              <a:t> qui permettront de nouvelles pratiques efficaces du maintien dans l'emploi de salariés malades. </a:t>
            </a:r>
            <a:r>
              <a:rPr lang="fr-FR" sz="1400" u="sng" dirty="0" smtClean="0">
                <a:latin typeface="Comic Sans MS" pitchFamily="66" charset="0"/>
              </a:rPr>
              <a:t/>
            </a:r>
            <a:br>
              <a:rPr lang="fr-FR" sz="1400" u="sng" dirty="0" smtClean="0">
                <a:latin typeface="Comic Sans MS" pitchFamily="66" charset="0"/>
              </a:rPr>
            </a:br>
            <a:r>
              <a:rPr lang="fr-FR" sz="1400" u="sng" dirty="0" smtClean="0">
                <a:latin typeface="Comic Sans MS" pitchFamily="66" charset="0"/>
              </a:rPr>
              <a:t> </a:t>
            </a:r>
            <a:r>
              <a:rPr lang="fr-FR" sz="1400" dirty="0" smtClean="0">
                <a:latin typeface="Comic Sans MS" pitchFamily="66" charset="0"/>
              </a:rPr>
              <a:t/>
            </a:r>
            <a:br>
              <a:rPr lang="fr-FR" sz="1400" dirty="0" smtClean="0">
                <a:latin typeface="Comic Sans MS" pitchFamily="66" charset="0"/>
              </a:rPr>
            </a:br>
            <a:r>
              <a:rPr lang="fr-FR" sz="1400" dirty="0" smtClean="0">
                <a:latin typeface="Comic Sans MS" pitchFamily="66" charset="0"/>
              </a:rPr>
              <a:t>Notons également que : la mise en place des politiques d'intégration, de maintien dans l'emploi est évidemment plus difficile pour la petite entreprise qui a un carnet de commande à quelques mois : </a:t>
            </a:r>
            <a:r>
              <a:rPr lang="fr-FR" sz="1400" b="1" dirty="0" smtClean="0">
                <a:latin typeface="Comic Sans MS" pitchFamily="66" charset="0"/>
              </a:rPr>
              <a:t>Intégrer un salarié malade est un investissement à moyen terme, </a:t>
            </a:r>
            <a:r>
              <a:rPr lang="fr-FR" sz="1400" dirty="0" smtClean="0">
                <a:latin typeface="Comic Sans MS" pitchFamily="66" charset="0"/>
              </a:rPr>
              <a:t>pourtant, elle va être amenée à le faire, </a:t>
            </a:r>
            <a:r>
              <a:rPr lang="fr-FR" sz="1400" b="1" dirty="0" smtClean="0">
                <a:latin typeface="Comic Sans MS" pitchFamily="66" charset="0"/>
              </a:rPr>
              <a:t>car du personnel très qualifié, avec de vraies compétences est souvent difficile à trouver et à remplacer :</a:t>
            </a:r>
            <a:r>
              <a:rPr lang="fr-FR" sz="1400" dirty="0" smtClean="0">
                <a:latin typeface="Comic Sans MS" pitchFamily="66" charset="0"/>
              </a:rPr>
              <a:t> un charpentier d'art, par exemple, obligé de cesser de travailler parce qu'il est diabétique, est un vrai problème pour une entreprise.</a:t>
            </a:r>
            <a:br>
              <a:rPr lang="fr-FR" sz="1400" dirty="0" smtClean="0">
                <a:latin typeface="Comic Sans MS" pitchFamily="66" charset="0"/>
              </a:rPr>
            </a:br>
            <a:r>
              <a:rPr lang="fr-FR" dirty="0" smtClean="0"/>
              <a:t> </a:t>
            </a:r>
            <a:br>
              <a:rPr lang="fr-FR" dirty="0" smtClean="0"/>
            </a:br>
            <a:endParaRPr lang="fr-FR"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re 1"/>
          <p:cNvSpPr>
            <a:spLocks noGrp="1"/>
          </p:cNvSpPr>
          <p:nvPr>
            <p:ph type="ctrTitle"/>
          </p:nvPr>
        </p:nvSpPr>
        <p:spPr>
          <a:xfrm>
            <a:off x="685800" y="914400"/>
            <a:ext cx="8001000" cy="2686050"/>
          </a:xfrm>
          <a:blipFill dpi="0" rotWithShape="1">
            <a:blip r:embed="rId2" cstate="print"/>
            <a:srcRect/>
            <a:tile tx="0" ty="0" sx="100000" sy="100000" flip="none" algn="tl"/>
          </a:blipFill>
        </p:spPr>
        <p:txBody>
          <a:bodyPr/>
          <a:lstStyle/>
          <a:p>
            <a:r>
              <a:rPr lang="fr-FR" b="1" u="sng" dirty="0" smtClean="0">
                <a:latin typeface="Comic Sans MS" pitchFamily="66" charset="0"/>
              </a:rPr>
              <a:t/>
            </a:r>
            <a:br>
              <a:rPr lang="fr-FR" b="1" u="sng" dirty="0" smtClean="0">
                <a:latin typeface="Comic Sans MS" pitchFamily="66" charset="0"/>
              </a:rPr>
            </a:br>
            <a:r>
              <a:rPr lang="fr-FR" b="1" u="sng" dirty="0" smtClean="0">
                <a:latin typeface="Comic Sans MS" pitchFamily="66" charset="0"/>
              </a:rPr>
              <a:t>DEMARCHE </a:t>
            </a:r>
            <a:br>
              <a:rPr lang="fr-FR" b="1" u="sng" dirty="0" smtClean="0">
                <a:latin typeface="Comic Sans MS" pitchFamily="66" charset="0"/>
              </a:rPr>
            </a:br>
            <a:r>
              <a:rPr lang="fr-FR" sz="2400" b="1" u="sng" dirty="0" smtClean="0">
                <a:latin typeface="Comic Sans MS" pitchFamily="66" charset="0"/>
              </a:rPr>
              <a:t>   </a:t>
            </a:r>
            <a:r>
              <a:rPr lang="fr-FR" b="1" u="sng" dirty="0" smtClean="0">
                <a:latin typeface="Comic Sans MS" pitchFamily="66" charset="0"/>
              </a:rPr>
              <a:t/>
            </a:r>
            <a:br>
              <a:rPr lang="fr-FR" b="1" u="sng" dirty="0" smtClean="0">
                <a:latin typeface="Comic Sans MS" pitchFamily="66" charset="0"/>
              </a:rPr>
            </a:br>
            <a:r>
              <a:rPr lang="fr-FR" b="1" u="sng" dirty="0" smtClean="0">
                <a:latin typeface="Comic Sans MS" pitchFamily="66" charset="0"/>
              </a:rPr>
              <a:t>« CONDUITE DE PROJET »</a:t>
            </a:r>
            <a:r>
              <a:rPr lang="fr-FR" dirty="0" smtClean="0"/>
              <a:t/>
            </a:r>
            <a:br>
              <a:rPr lang="fr-FR" dirty="0" smtClean="0"/>
            </a:br>
            <a:endParaRPr lang="fr-FR"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re 1"/>
          <p:cNvSpPr>
            <a:spLocks noGrp="1"/>
          </p:cNvSpPr>
          <p:nvPr>
            <p:ph type="ctrTitle"/>
          </p:nvPr>
        </p:nvSpPr>
        <p:spPr>
          <a:xfrm>
            <a:off x="762000" y="228600"/>
            <a:ext cx="7772400" cy="685800"/>
          </a:xfrm>
          <a:solidFill>
            <a:schemeClr val="bg1">
              <a:lumMod val="95000"/>
            </a:schemeClr>
          </a:solidFill>
        </p:spPr>
        <p:txBody>
          <a:bodyPr/>
          <a:lstStyle/>
          <a:p>
            <a:pPr>
              <a:defRPr/>
            </a:pPr>
            <a:r>
              <a:rPr lang="fr-FR" sz="2200" b="1" dirty="0" smtClean="0">
                <a:latin typeface="Comic Sans MS" pitchFamily="66" charset="0"/>
              </a:rPr>
              <a:t>CE QUE L’EMPLOYEUR PEUT FAIRE POUR LA PROMOTION DE LA SANTE AU TRAVAIL</a:t>
            </a:r>
            <a:endParaRPr lang="fr-FR" sz="2200" dirty="0" smtClean="0">
              <a:latin typeface="Comic Sans MS" pitchFamily="66" charset="0"/>
            </a:endParaRPr>
          </a:p>
        </p:txBody>
      </p:sp>
      <p:sp>
        <p:nvSpPr>
          <p:cNvPr id="33795" name="Sous-titre 2"/>
          <p:cNvSpPr>
            <a:spLocks noGrp="1"/>
          </p:cNvSpPr>
          <p:nvPr>
            <p:ph type="subTitle" idx="1"/>
          </p:nvPr>
        </p:nvSpPr>
        <p:spPr>
          <a:xfrm>
            <a:off x="533400" y="990600"/>
            <a:ext cx="8001000" cy="5638800"/>
          </a:xfrm>
        </p:spPr>
        <p:txBody>
          <a:bodyPr/>
          <a:lstStyle/>
          <a:p>
            <a:pPr algn="just"/>
            <a:r>
              <a:rPr lang="fr-FR" sz="1700" u="sng" dirty="0" smtClean="0">
                <a:solidFill>
                  <a:srgbClr val="0070C0"/>
                </a:solidFill>
                <a:latin typeface="Comic Sans MS" pitchFamily="66" charset="0"/>
              </a:rPr>
              <a:t>Le meilleur moyen d’améliorer la santé au travail semble être d’adopter une démarche proactive de prévention, d’amélioration, et de la gestion des travailleurs sur la durée : </a:t>
            </a:r>
            <a:r>
              <a:rPr lang="fr-FR" sz="1700" b="1" u="sng" dirty="0" smtClean="0">
                <a:solidFill>
                  <a:srgbClr val="0070C0"/>
                </a:solidFill>
                <a:latin typeface="Comic Sans MS" pitchFamily="66" charset="0"/>
              </a:rPr>
              <a:t>sensibiliser les salariés aux questions de santé, améliorer leur participation et mieux les responsabiliser.</a:t>
            </a:r>
          </a:p>
          <a:p>
            <a:pPr algn="just"/>
            <a:r>
              <a:rPr lang="fr-FR" sz="200" dirty="0" smtClean="0">
                <a:latin typeface="Comic Sans MS" pitchFamily="66" charset="0"/>
              </a:rPr>
              <a:t> </a:t>
            </a:r>
          </a:p>
          <a:p>
            <a:pPr algn="just"/>
            <a:r>
              <a:rPr lang="fr-FR" sz="1700" dirty="0" smtClean="0">
                <a:latin typeface="Comic Sans MS" pitchFamily="66" charset="0"/>
              </a:rPr>
              <a:t>Dans cette approche proactive, la meilleure façon de préserver la santé et le bienêtre c’est d’</a:t>
            </a:r>
            <a:r>
              <a:rPr lang="fr-FR" sz="1700" u="sng" dirty="0" smtClean="0">
                <a:latin typeface="Comic Sans MS" pitchFamily="66" charset="0"/>
              </a:rPr>
              <a:t>avoir un environnement social sain</a:t>
            </a:r>
            <a:r>
              <a:rPr lang="fr-FR" sz="1700" dirty="0" smtClean="0">
                <a:latin typeface="Comic Sans MS" pitchFamily="66" charset="0"/>
              </a:rPr>
              <a:t>. Dans le travail, les salariés sont exposés à toutes sortes de pressions qui sont liées aux exigences de l’extérieur, de la tâche en cours, à l’environnement professionnel et aux conditions de travail. Ces pressions sont vécues comme un stress et les effets nocifs pour la santé sont en grande partie liés à la capacité de la personne à y faire face. Dans le même temps, de bonnes conditions de travail et la capacité de la personne à gérer la pression aident celle-ci à rester en bonne santé. Ainsi, son niveau de stress diminue et ses ressources se trouvent renforcées.</a:t>
            </a:r>
          </a:p>
          <a:p>
            <a:pPr algn="just"/>
            <a:r>
              <a:rPr lang="fr-FR" sz="200" dirty="0" smtClean="0">
                <a:latin typeface="Comic Sans MS" pitchFamily="66" charset="0"/>
              </a:rPr>
              <a:t> </a:t>
            </a:r>
          </a:p>
          <a:p>
            <a:pPr algn="just"/>
            <a:r>
              <a:rPr lang="fr-FR" sz="1700" u="sng" dirty="0" smtClean="0">
                <a:solidFill>
                  <a:srgbClr val="0070C0"/>
                </a:solidFill>
                <a:latin typeface="Comic Sans MS" pitchFamily="66" charset="0"/>
              </a:rPr>
              <a:t>La gestion des maladies chroniques joue un rôle important dans le cadre de la santé et de la sécurité. Elle constitue une approche proactive de l’employeur pour aider le travailleur invalide ou souffrant à réintégrer le plus rapidement possible un emploi sûr et productif. Un programme de gestion des maladies facilite l’intervention précoce et maintient le collaborateur engagé dans l’environnement du travail.</a:t>
            </a:r>
          </a:p>
          <a:p>
            <a:pPr algn="just"/>
            <a:endParaRPr lang="fr-FR"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title"/>
          </p:nvPr>
        </p:nvSpPr>
        <p:spPr>
          <a:xfrm>
            <a:off x="533400" y="685800"/>
            <a:ext cx="8229600" cy="5181600"/>
          </a:xfrm>
        </p:spPr>
        <p:txBody>
          <a:bodyPr/>
          <a:lstStyle/>
          <a:p>
            <a:pPr algn="l"/>
            <a:r>
              <a:rPr lang="fr-FR" sz="1600" b="1" u="sng" dirty="0" smtClean="0">
                <a:solidFill>
                  <a:srgbClr val="0070C0"/>
                </a:solidFill>
                <a:latin typeface="Comic Sans MS" pitchFamily="66" charset="0"/>
              </a:rPr>
              <a:t>Ce programme comprend des plans individuels de retour à l’emploi, adaptés au cas du travailleur </a:t>
            </a:r>
            <a:r>
              <a:rPr lang="fr-FR" sz="1600" dirty="0" smtClean="0">
                <a:solidFill>
                  <a:srgbClr val="0070C0"/>
                </a:solidFill>
                <a:latin typeface="Comic Sans MS" pitchFamily="66" charset="0"/>
              </a:rPr>
              <a:t>pour l’aider à reprendre une activité professionnelle appropriée.</a:t>
            </a:r>
            <a:br>
              <a:rPr lang="fr-FR" sz="1600" dirty="0" smtClean="0">
                <a:solidFill>
                  <a:srgbClr val="0070C0"/>
                </a:solidFill>
                <a:latin typeface="Comic Sans MS" pitchFamily="66" charset="0"/>
              </a:rPr>
            </a:br>
            <a:r>
              <a:rPr lang="fr-FR" sz="1600" dirty="0" smtClean="0">
                <a:solidFill>
                  <a:srgbClr val="0070C0"/>
                </a:solidFill>
                <a:latin typeface="Comic Sans MS" pitchFamily="66" charset="0"/>
              </a:rPr>
              <a:t>La majorité </a:t>
            </a:r>
            <a:r>
              <a:rPr lang="fr-FR" sz="1600" dirty="0" smtClean="0">
                <a:latin typeface="Comic Sans MS" pitchFamily="66" charset="0"/>
              </a:rPr>
              <a:t>des personnes ayant été victimes d’un accident ou d’une maladies, selon leurs taches et leurs responsabilités, </a:t>
            </a:r>
            <a:r>
              <a:rPr lang="fr-FR" sz="1600" b="1" dirty="0" smtClean="0">
                <a:solidFill>
                  <a:srgbClr val="0070C0"/>
                </a:solidFill>
                <a:latin typeface="Comic Sans MS" pitchFamily="66" charset="0"/>
              </a:rPr>
              <a:t>sont en mesure de revenir à un certain type de travail, alors qu’ils sont encore en convalescence</a:t>
            </a:r>
            <a:r>
              <a:rPr lang="fr-FR" sz="1600" dirty="0" smtClean="0">
                <a:solidFill>
                  <a:srgbClr val="0070C0"/>
                </a:solidFill>
                <a:latin typeface="Comic Sans MS" pitchFamily="66" charset="0"/>
              </a:rPr>
              <a:t>.  </a:t>
            </a:r>
            <a:r>
              <a:rPr lang="fr-FR" sz="1600" u="sng" dirty="0" smtClean="0">
                <a:latin typeface="Comic Sans MS" pitchFamily="66" charset="0"/>
              </a:rPr>
              <a:t>Un retour à l’emploi peut même favoriser la guérison, en limitant le risque d’une incapacité de longue durée.</a:t>
            </a:r>
            <a:br>
              <a:rPr lang="fr-FR" sz="1600" u="sng" dirty="0" smtClean="0">
                <a:latin typeface="Comic Sans MS" pitchFamily="66" charset="0"/>
              </a:rPr>
            </a:br>
            <a:r>
              <a:rPr lang="fr-FR" sz="1600" dirty="0" smtClean="0">
                <a:latin typeface="Comic Sans MS" pitchFamily="66" charset="0"/>
              </a:rPr>
              <a:t/>
            </a:r>
            <a:br>
              <a:rPr lang="fr-FR" sz="1600" dirty="0" smtClean="0">
                <a:latin typeface="Comic Sans MS" pitchFamily="66" charset="0"/>
              </a:rPr>
            </a:br>
            <a:r>
              <a:rPr lang="fr-FR" sz="1600" dirty="0" smtClean="0">
                <a:latin typeface="Comic Sans MS" pitchFamily="66" charset="0"/>
              </a:rPr>
              <a:t> </a:t>
            </a:r>
            <a:br>
              <a:rPr lang="fr-FR" sz="1600" dirty="0" smtClean="0">
                <a:latin typeface="Comic Sans MS" pitchFamily="66" charset="0"/>
              </a:rPr>
            </a:br>
            <a:r>
              <a:rPr lang="fr-FR" sz="1600" dirty="0" smtClean="0">
                <a:latin typeface="Comic Sans MS" pitchFamily="66" charset="0"/>
              </a:rPr>
              <a:t> </a:t>
            </a:r>
            <a:r>
              <a:rPr lang="fr-FR" sz="1600" dirty="0" smtClean="0">
                <a:solidFill>
                  <a:srgbClr val="0070C0"/>
                </a:solidFill>
                <a:latin typeface="Comic Sans MS" pitchFamily="66" charset="0"/>
              </a:rPr>
              <a:t>L’entreprise doit :</a:t>
            </a:r>
            <a:br>
              <a:rPr lang="fr-FR" sz="1600" dirty="0" smtClean="0">
                <a:solidFill>
                  <a:srgbClr val="0070C0"/>
                </a:solidFill>
                <a:latin typeface="Comic Sans MS" pitchFamily="66" charset="0"/>
              </a:rPr>
            </a:b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assurer l’élaboration </a:t>
            </a:r>
            <a:r>
              <a:rPr lang="fr-FR" sz="1600" u="sng" dirty="0" smtClean="0">
                <a:solidFill>
                  <a:srgbClr val="0070C0"/>
                </a:solidFill>
                <a:latin typeface="Comic Sans MS" pitchFamily="66" charset="0"/>
              </a:rPr>
              <a:t>de critères de bonnes pratiques pour la promotion de la santé au travail ,</a:t>
            </a:r>
            <a:br>
              <a:rPr lang="fr-FR" sz="1600" u="sng" dirty="0" smtClean="0">
                <a:solidFill>
                  <a:srgbClr val="0070C0"/>
                </a:solidFill>
                <a:latin typeface="Comic Sans MS" pitchFamily="66" charset="0"/>
              </a:rPr>
            </a:b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avoir la vision </a:t>
            </a:r>
            <a:r>
              <a:rPr lang="fr-FR" sz="1600" u="sng" dirty="0" smtClean="0">
                <a:solidFill>
                  <a:srgbClr val="0070C0"/>
                </a:solidFill>
                <a:latin typeface="Comic Sans MS" pitchFamily="66" charset="0"/>
              </a:rPr>
              <a:t>« un employé en bonne santé dans une entreprise saine »</a:t>
            </a:r>
            <a:br>
              <a:rPr lang="fr-FR" sz="1600" u="sng" dirty="0" smtClean="0">
                <a:solidFill>
                  <a:srgbClr val="0070C0"/>
                </a:solidFill>
                <a:latin typeface="Comic Sans MS" pitchFamily="66" charset="0"/>
              </a:rPr>
            </a:b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former une équipe pluridisciplinaire</a:t>
            </a:r>
            <a:r>
              <a:rPr lang="fr-FR" sz="1600" u="sng" dirty="0" smtClean="0">
                <a:solidFill>
                  <a:srgbClr val="0070C0"/>
                </a:solidFill>
                <a:latin typeface="Comic Sans MS" pitchFamily="66" charset="0"/>
              </a:rPr>
              <a:t>, qui par un travail collectif, ses membres, ses partenaires et tous les acteurs concernés visent à améliorer la santé et le bien-être au travail et à réduire l’impact de la maladie professionnelle sur la population active. </a:t>
            </a:r>
            <a:r>
              <a:rPr lang="fr-FR" sz="1600" dirty="0" smtClean="0">
                <a:latin typeface="Comic Sans MS" pitchFamily="66" charset="0"/>
              </a:rPr>
              <a:t>cette équipe constitue une plateforme pour tout ceux qui ont à cœur d’améliorer la santé au travail.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p:cNvSpPr>
            <a:spLocks noGrp="1"/>
          </p:cNvSpPr>
          <p:nvPr>
            <p:ph type="ctrTitle"/>
          </p:nvPr>
        </p:nvSpPr>
        <p:spPr>
          <a:xfrm>
            <a:off x="762000" y="381000"/>
            <a:ext cx="7772400" cy="838200"/>
          </a:xfrm>
          <a:solidFill>
            <a:schemeClr val="accent1"/>
          </a:solidFill>
        </p:spPr>
        <p:txBody>
          <a:bodyPr/>
          <a:lstStyle/>
          <a:p>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L’APPROCHE A DEVELOPPER POUR AGIR        SUR LES MALADIES CHRONIQUES EVOLUTIVES</a:t>
            </a:r>
            <a:r>
              <a:rPr lang="fr-FR" smtClean="0"/>
              <a:t/>
            </a:r>
            <a:br>
              <a:rPr lang="fr-FR" smtClean="0"/>
            </a:br>
            <a:endParaRPr lang="fr-FR" smtClean="0"/>
          </a:p>
        </p:txBody>
      </p:sp>
      <p:sp>
        <p:nvSpPr>
          <p:cNvPr id="35843" name="Sous-titre 2"/>
          <p:cNvSpPr>
            <a:spLocks noGrp="1"/>
          </p:cNvSpPr>
          <p:nvPr>
            <p:ph type="subTitle" idx="1"/>
          </p:nvPr>
        </p:nvSpPr>
        <p:spPr>
          <a:xfrm>
            <a:off x="914400" y="1676400"/>
            <a:ext cx="7543800" cy="3352800"/>
          </a:xfrm>
        </p:spPr>
        <p:txBody>
          <a:bodyPr/>
          <a:lstStyle/>
          <a:p>
            <a:pPr algn="just"/>
            <a:endParaRPr lang="fr-FR" sz="1800" dirty="0" smtClean="0">
              <a:latin typeface="Comic Sans MS" pitchFamily="66" charset="0"/>
            </a:endParaRPr>
          </a:p>
          <a:p>
            <a:pPr algn="just"/>
            <a:r>
              <a:rPr lang="fr-FR" sz="1800" dirty="0" smtClean="0">
                <a:latin typeface="Comic Sans MS" pitchFamily="66" charset="0"/>
              </a:rPr>
              <a:t>Les démarches de maintien en emploi et prévention des risques de désinsertion professionnelle des personnes atteintes de MCE se font généralement selon une approche individuelle et spécifique. </a:t>
            </a:r>
          </a:p>
          <a:p>
            <a:pPr algn="just"/>
            <a:r>
              <a:rPr lang="fr-FR" sz="1800" u="sng" dirty="0" smtClean="0">
                <a:latin typeface="Comic Sans MS" pitchFamily="66" charset="0"/>
              </a:rPr>
              <a:t>Mais compte tenu de la population de travailleurs potentiellement concernée par la problématique, il est essentiel de passer d’une démarche individuelle à une approche globale, </a:t>
            </a:r>
            <a:r>
              <a:rPr lang="fr-FR" sz="1800" b="1" u="sng" dirty="0" smtClean="0">
                <a:latin typeface="Comic Sans MS" pitchFamily="66" charset="0"/>
              </a:rPr>
              <a:t>se matérialisant par un engagement de l’entreprise dans une démarche-projet.</a:t>
            </a:r>
            <a:endParaRPr lang="fr-FR" sz="1800" u="sng" dirty="0" smtClean="0">
              <a:latin typeface="Comic Sans MS" pitchFamily="66" charset="0"/>
            </a:endParaRPr>
          </a:p>
          <a:p>
            <a:pPr algn="just"/>
            <a:r>
              <a:rPr lang="fr-FR" sz="1800" u="sng" dirty="0" smtClean="0">
                <a:solidFill>
                  <a:srgbClr val="0070C0"/>
                </a:solidFill>
                <a:latin typeface="Comic Sans MS" pitchFamily="66" charset="0"/>
              </a:rPr>
              <a:t>Cette approche globale, </a:t>
            </a:r>
            <a:r>
              <a:rPr lang="fr-FR" sz="1800" b="1" u="sng" dirty="0" smtClean="0">
                <a:solidFill>
                  <a:srgbClr val="0070C0"/>
                </a:solidFill>
                <a:latin typeface="Comic Sans MS" pitchFamily="66" charset="0"/>
              </a:rPr>
              <a:t>rattachée à la stratégie globale de l’entreprise</a:t>
            </a:r>
            <a:r>
              <a:rPr lang="fr-FR" sz="1800" u="sng" dirty="0" smtClean="0">
                <a:solidFill>
                  <a:srgbClr val="0070C0"/>
                </a:solidFill>
                <a:latin typeface="Comic Sans MS" pitchFamily="66" charset="0"/>
              </a:rPr>
              <a:t>,  intègrera les outils spécifiques du maintien en emploi.</a:t>
            </a:r>
          </a:p>
          <a:p>
            <a:endParaRPr lang="fr-FR"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ctrTitle"/>
          </p:nvPr>
        </p:nvSpPr>
        <p:spPr>
          <a:xfrm>
            <a:off x="685800" y="533400"/>
            <a:ext cx="7772400" cy="838200"/>
          </a:xfrm>
        </p:spPr>
        <p:txBody>
          <a:bodyPr/>
          <a:lstStyle/>
          <a:p>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CONCILIATION IMPACTS DES MALADIES </a:t>
            </a:r>
            <a:br>
              <a:rPr lang="fr-FR" sz="2400" b="1" smtClean="0">
                <a:latin typeface="Comic Sans MS" pitchFamily="66" charset="0"/>
              </a:rPr>
            </a:br>
            <a:r>
              <a:rPr lang="fr-FR" sz="2400" b="1" smtClean="0">
                <a:latin typeface="Comic Sans MS" pitchFamily="66" charset="0"/>
              </a:rPr>
              <a:t>ET PERFORMANCE</a:t>
            </a:r>
            <a:r>
              <a:rPr lang="fr-FR" smtClean="0">
                <a:latin typeface="Comic Sans MS" pitchFamily="66" charset="0"/>
              </a:rPr>
              <a:t/>
            </a:r>
            <a:br>
              <a:rPr lang="fr-FR" smtClean="0">
                <a:latin typeface="Comic Sans MS" pitchFamily="66" charset="0"/>
              </a:rPr>
            </a:br>
            <a:endParaRPr lang="fr-FR" smtClean="0">
              <a:latin typeface="Comic Sans MS" pitchFamily="66" charset="0"/>
            </a:endParaRPr>
          </a:p>
        </p:txBody>
      </p:sp>
      <p:sp>
        <p:nvSpPr>
          <p:cNvPr id="36867" name="Sous-titre 2"/>
          <p:cNvSpPr>
            <a:spLocks noGrp="1"/>
          </p:cNvSpPr>
          <p:nvPr>
            <p:ph type="subTitle" idx="1"/>
          </p:nvPr>
        </p:nvSpPr>
        <p:spPr>
          <a:xfrm>
            <a:off x="762000" y="1752600"/>
            <a:ext cx="7620000" cy="4343400"/>
          </a:xfrm>
          <a:solidFill>
            <a:schemeClr val="accent3">
              <a:lumMod val="95000"/>
            </a:schemeClr>
          </a:solidFill>
        </p:spPr>
        <p:txBody>
          <a:bodyPr/>
          <a:lstStyle/>
          <a:p>
            <a:pPr algn="just">
              <a:defRPr/>
            </a:pPr>
            <a:r>
              <a:rPr lang="fr-FR" sz="1800" dirty="0" smtClean="0">
                <a:solidFill>
                  <a:srgbClr val="0070C0"/>
                </a:solidFill>
                <a:latin typeface="Comic Sans MS" pitchFamily="66" charset="0"/>
              </a:rPr>
              <a:t>Pour l’entreprise, </a:t>
            </a:r>
            <a:r>
              <a:rPr lang="fr-FR" sz="1800" u="sng" dirty="0" smtClean="0">
                <a:solidFill>
                  <a:srgbClr val="0070C0"/>
                </a:solidFill>
                <a:latin typeface="Comic Sans MS" pitchFamily="66" charset="0"/>
              </a:rPr>
              <a:t>l’objectif est d’intégrer dans ses organisations les impacts des maladies dans le travail tout en atteignant la performance attendue</a:t>
            </a:r>
            <a:r>
              <a:rPr lang="fr-FR" sz="1800" dirty="0" smtClean="0">
                <a:solidFill>
                  <a:srgbClr val="0070C0"/>
                </a:solidFill>
                <a:latin typeface="Comic Sans MS" pitchFamily="66" charset="0"/>
              </a:rPr>
              <a:t>. </a:t>
            </a:r>
            <a:r>
              <a:rPr lang="fr-FR" sz="1800" dirty="0" smtClean="0">
                <a:latin typeface="Comic Sans MS" pitchFamily="66" charset="0"/>
              </a:rPr>
              <a:t>Les caractéristiques d’une telle démarche se déclinent essentiellement </a:t>
            </a:r>
            <a:r>
              <a:rPr lang="fr-FR" sz="1800" b="1" dirty="0" smtClean="0">
                <a:latin typeface="Comic Sans MS" pitchFamily="66" charset="0"/>
              </a:rPr>
              <a:t>autour du travail et de ses organisations, de la capacité</a:t>
            </a:r>
            <a:r>
              <a:rPr lang="fr-FR" sz="1800" dirty="0" smtClean="0">
                <a:latin typeface="Comic Sans MS" pitchFamily="66" charset="0"/>
              </a:rPr>
              <a:t> </a:t>
            </a:r>
            <a:r>
              <a:rPr lang="fr-FR" sz="1800" b="1" dirty="0" smtClean="0">
                <a:latin typeface="Comic Sans MS" pitchFamily="66" charset="0"/>
              </a:rPr>
              <a:t>de l’entreprise</a:t>
            </a:r>
            <a:r>
              <a:rPr lang="fr-FR" sz="1800" dirty="0" smtClean="0">
                <a:latin typeface="Comic Sans MS" pitchFamily="66" charset="0"/>
              </a:rPr>
              <a:t> à en faire un véritable </a:t>
            </a:r>
            <a:r>
              <a:rPr lang="fr-FR" sz="1800" b="1" dirty="0" smtClean="0">
                <a:latin typeface="Comic Sans MS" pitchFamily="66" charset="0"/>
              </a:rPr>
              <a:t>projet porté au plus haut niveau</a:t>
            </a:r>
            <a:r>
              <a:rPr lang="fr-FR" sz="1800" dirty="0" smtClean="0">
                <a:latin typeface="Comic Sans MS" pitchFamily="66" charset="0"/>
              </a:rPr>
              <a:t>. Les variabilités des travailleurs touchés par une MCE, telles que </a:t>
            </a:r>
            <a:r>
              <a:rPr lang="fr-FR" sz="1800" b="1" dirty="0" smtClean="0">
                <a:latin typeface="Comic Sans MS" pitchFamily="66" charset="0"/>
              </a:rPr>
              <a:t>la fatigabilité, la nécessité de prendre des traitements sur le lieu de travail, les effets secondaires de ces derniers</a:t>
            </a:r>
            <a:r>
              <a:rPr lang="fr-FR" sz="1800" dirty="0" smtClean="0">
                <a:latin typeface="Comic Sans MS" pitchFamily="66" charset="0"/>
              </a:rPr>
              <a:t>, etc. pourront être gérées par les acteurs de l’entreprise, et en particulier par les responsables de proximité. </a:t>
            </a:r>
          </a:p>
          <a:p>
            <a:pPr algn="just">
              <a:defRPr/>
            </a:pPr>
            <a:r>
              <a:rPr lang="fr-FR" sz="1800" dirty="0" smtClean="0">
                <a:latin typeface="Comic Sans MS" pitchFamily="66" charset="0"/>
              </a:rPr>
              <a:t>Il s’agira de </a:t>
            </a:r>
            <a:r>
              <a:rPr lang="fr-FR" sz="1800" b="1" u="sng" dirty="0" smtClean="0">
                <a:solidFill>
                  <a:srgbClr val="0070C0"/>
                </a:solidFill>
                <a:latin typeface="Comic Sans MS" pitchFamily="66" charset="0"/>
              </a:rPr>
              <a:t>redonner de la souplesse aux organisations</a:t>
            </a:r>
            <a:r>
              <a:rPr lang="fr-FR" sz="1800" u="sng" dirty="0" smtClean="0">
                <a:solidFill>
                  <a:srgbClr val="0070C0"/>
                </a:solidFill>
                <a:latin typeface="Comic Sans MS" pitchFamily="66" charset="0"/>
              </a:rPr>
              <a:t> afin de permettre les régulations individuelles et collectives nécessaires à une meilleure qualité de vie au travail dans les exigences de production ou de service.</a:t>
            </a:r>
          </a:p>
          <a:p>
            <a:pPr algn="just">
              <a:defRPr/>
            </a:pPr>
            <a:endParaRPr lang="fr-FR"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p:cNvSpPr>
            <a:spLocks noGrp="1"/>
          </p:cNvSpPr>
          <p:nvPr>
            <p:ph type="ctrTitle"/>
          </p:nvPr>
        </p:nvSpPr>
        <p:spPr>
          <a:xfrm>
            <a:off x="609600" y="381000"/>
            <a:ext cx="7772400" cy="914400"/>
          </a:xfrm>
          <a:solidFill>
            <a:schemeClr val="bg2">
              <a:lumMod val="20000"/>
              <a:lumOff val="80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200" b="1" dirty="0" smtClean="0">
                <a:latin typeface="Comic Sans MS" pitchFamily="66" charset="0"/>
              </a:rPr>
              <a:t>UNE COORDINATION DES ACTIONS </a:t>
            </a:r>
            <a:br>
              <a:rPr lang="fr-FR" sz="2200" b="1" dirty="0" smtClean="0">
                <a:latin typeface="Comic Sans MS" pitchFamily="66" charset="0"/>
              </a:rPr>
            </a:br>
            <a:r>
              <a:rPr lang="fr-FR" sz="2200" b="1" dirty="0" smtClean="0">
                <a:latin typeface="Comic Sans MS" pitchFamily="66" charset="0"/>
              </a:rPr>
              <a:t>ET UN ACCOMPAGNEMENT PLUS EFFICACE</a:t>
            </a:r>
            <a:r>
              <a:rPr lang="fr-FR" dirty="0" smtClean="0"/>
              <a:t/>
            </a:r>
            <a:br>
              <a:rPr lang="fr-FR" dirty="0" smtClean="0"/>
            </a:br>
            <a:endParaRPr lang="fr-FR" dirty="0" smtClean="0"/>
          </a:p>
        </p:txBody>
      </p:sp>
      <p:sp>
        <p:nvSpPr>
          <p:cNvPr id="37891" name="Sous-titre 2"/>
          <p:cNvSpPr>
            <a:spLocks noGrp="1"/>
          </p:cNvSpPr>
          <p:nvPr>
            <p:ph type="subTitle" idx="1"/>
          </p:nvPr>
        </p:nvSpPr>
        <p:spPr>
          <a:xfrm>
            <a:off x="990600" y="1524000"/>
            <a:ext cx="7315200" cy="4648200"/>
          </a:xfrm>
        </p:spPr>
        <p:txBody>
          <a:bodyPr/>
          <a:lstStyle/>
          <a:p>
            <a:pPr algn="just"/>
            <a:endParaRPr lang="fr-FR" sz="1600" dirty="0" smtClean="0">
              <a:latin typeface="Comic Sans MS" pitchFamily="66" charset="0"/>
            </a:endParaRPr>
          </a:p>
          <a:p>
            <a:pPr algn="just"/>
            <a:r>
              <a:rPr lang="fr-FR" sz="1600" dirty="0" smtClean="0">
                <a:latin typeface="Comic Sans MS" pitchFamily="66" charset="0"/>
              </a:rPr>
              <a:t>Vu le nombre d’acteurs (internes et externes) impliqués dans le maintien en emploi, </a:t>
            </a:r>
            <a:r>
              <a:rPr lang="fr-FR" sz="1600" u="sng" dirty="0" smtClean="0">
                <a:solidFill>
                  <a:srgbClr val="0070C0"/>
                </a:solidFill>
                <a:latin typeface="Comic Sans MS" pitchFamily="66" charset="0"/>
              </a:rPr>
              <a:t>la démarche projet permet la coordination et la cohérence des actions menées</a:t>
            </a:r>
            <a:r>
              <a:rPr lang="fr-FR" sz="1600" u="sng" dirty="0" smtClean="0">
                <a:latin typeface="Comic Sans MS" pitchFamily="66" charset="0"/>
              </a:rPr>
              <a:t>, et en particulier autour : </a:t>
            </a:r>
          </a:p>
          <a:p>
            <a:pPr algn="just"/>
            <a:r>
              <a:rPr lang="fr-FR" sz="1600" u="sng" dirty="0" smtClean="0">
                <a:latin typeface="Comic Sans MS" pitchFamily="66" charset="0"/>
              </a:rPr>
              <a:t>-de la circulation de l’information entre sphère privée et sphère professionnelle en référence à une déontologie énoncée et claire ;</a:t>
            </a:r>
          </a:p>
          <a:p>
            <a:pPr algn="just"/>
            <a:r>
              <a:rPr lang="fr-FR" sz="1600" u="sng" dirty="0" smtClean="0">
                <a:latin typeface="Comic Sans MS" pitchFamily="66" charset="0"/>
              </a:rPr>
              <a:t>-du processus d’information des problématiques au sein de l’entreprise en lien avec la spécificité des activités et des métiers ;</a:t>
            </a:r>
          </a:p>
          <a:p>
            <a:pPr algn="just"/>
            <a:r>
              <a:rPr lang="fr-FR" sz="1600" u="sng" dirty="0" smtClean="0">
                <a:latin typeface="Comic Sans MS" pitchFamily="66" charset="0"/>
              </a:rPr>
              <a:t>-de l’élargissement de l’éventail des améliorations et mise en discussion des pistes d’action (au sein des instances paritaires, des équipes de travail…).</a:t>
            </a:r>
          </a:p>
          <a:p>
            <a:pPr algn="just"/>
            <a:r>
              <a:rPr lang="fr-FR" sz="1600" dirty="0" smtClean="0">
                <a:latin typeface="Comic Sans MS" pitchFamily="66" charset="0"/>
              </a:rPr>
              <a:t> </a:t>
            </a:r>
          </a:p>
          <a:p>
            <a:pPr algn="just"/>
            <a:r>
              <a:rPr lang="fr-FR" sz="1600" u="sng" dirty="0" smtClean="0">
                <a:solidFill>
                  <a:srgbClr val="0070C0"/>
                </a:solidFill>
                <a:latin typeface="Comic Sans MS" pitchFamily="66" charset="0"/>
              </a:rPr>
              <a:t>Pour les salariés, l’inscription de la démarche dans une véritable stratégie est </a:t>
            </a:r>
            <a:r>
              <a:rPr lang="fr-FR" sz="1600" b="1" u="sng" dirty="0" smtClean="0">
                <a:solidFill>
                  <a:srgbClr val="0070C0"/>
                </a:solidFill>
                <a:latin typeface="Comic Sans MS" pitchFamily="66" charset="0"/>
              </a:rPr>
              <a:t>la preuve d’un réel engagement de la direction sur cette question</a:t>
            </a:r>
            <a:r>
              <a:rPr lang="fr-FR" sz="1600" u="sng" dirty="0" smtClean="0">
                <a:solidFill>
                  <a:srgbClr val="0070C0"/>
                </a:solidFill>
                <a:latin typeface="Comic Sans MS" pitchFamily="66" charset="0"/>
              </a:rPr>
              <a:t>. </a:t>
            </a:r>
            <a:r>
              <a:rPr lang="fr-FR" sz="1600" u="sng" dirty="0" smtClean="0">
                <a:latin typeface="Comic Sans MS" pitchFamily="66" charset="0"/>
              </a:rPr>
              <a:t>Le climat de confiance ainsi établi/rétabli permettra une meilleure prise en charge des difficultés rencontrées, tant du point de vue des travailleurs concernés que de la gestion quotidienne des situations liées.</a:t>
            </a:r>
          </a:p>
          <a:p>
            <a:endParaRPr lang="fr-FR"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p:cNvSpPr>
            <a:spLocks noGrp="1"/>
          </p:cNvSpPr>
          <p:nvPr>
            <p:ph type="ctrTitle"/>
          </p:nvPr>
        </p:nvSpPr>
        <p:spPr>
          <a:xfrm>
            <a:off x="1219200" y="381000"/>
            <a:ext cx="6553200" cy="838200"/>
          </a:xfrm>
          <a:solidFill>
            <a:schemeClr val="bg2">
              <a:lumMod val="20000"/>
              <a:lumOff val="80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200" b="1" dirty="0" smtClean="0">
                <a:latin typeface="Comic Sans MS" pitchFamily="66" charset="0"/>
              </a:rPr>
              <a:t>UNE APPROCHE PAR L’ORGANISATION </a:t>
            </a:r>
            <a:br>
              <a:rPr lang="fr-FR" sz="2200" b="1" dirty="0" smtClean="0">
                <a:latin typeface="Comic Sans MS" pitchFamily="66" charset="0"/>
              </a:rPr>
            </a:br>
            <a:r>
              <a:rPr lang="fr-FR" sz="2200" b="1" dirty="0" smtClean="0">
                <a:latin typeface="Comic Sans MS" pitchFamily="66" charset="0"/>
              </a:rPr>
              <a:t>DU TRAVAIL</a:t>
            </a:r>
            <a:r>
              <a:rPr lang="fr-FR" dirty="0" smtClean="0"/>
              <a:t/>
            </a:r>
            <a:br>
              <a:rPr lang="fr-FR" dirty="0" smtClean="0"/>
            </a:br>
            <a:endParaRPr lang="fr-FR" dirty="0" smtClean="0"/>
          </a:p>
        </p:txBody>
      </p:sp>
      <p:sp>
        <p:nvSpPr>
          <p:cNvPr id="38915" name="Sous-titre 2"/>
          <p:cNvSpPr>
            <a:spLocks noGrp="1"/>
          </p:cNvSpPr>
          <p:nvPr>
            <p:ph type="subTitle" idx="1"/>
          </p:nvPr>
        </p:nvSpPr>
        <p:spPr>
          <a:xfrm>
            <a:off x="990600" y="1600200"/>
            <a:ext cx="7315200" cy="3429000"/>
          </a:xfrm>
          <a:solidFill>
            <a:schemeClr val="bg1">
              <a:lumMod val="95000"/>
            </a:schemeClr>
          </a:solidFill>
        </p:spPr>
        <p:txBody>
          <a:bodyPr/>
          <a:lstStyle/>
          <a:p>
            <a:pPr algn="just">
              <a:defRPr/>
            </a:pPr>
            <a:r>
              <a:rPr lang="fr-FR" sz="1800" dirty="0" smtClean="0">
                <a:latin typeface="Comic Sans MS" pitchFamily="66" charset="0"/>
              </a:rPr>
              <a:t>Les impacts sur le système de production, la qualité et la productivité, l’absentéisme, la désorganisation, les tensions possibles dans les collectifs de travail... </a:t>
            </a:r>
            <a:r>
              <a:rPr lang="fr-FR" sz="1800" b="1" dirty="0" smtClean="0">
                <a:latin typeface="Comic Sans MS" pitchFamily="66" charset="0"/>
              </a:rPr>
              <a:t>amènent l’entreprise à travailler sur le maintien en emploi de ces personnes. </a:t>
            </a:r>
            <a:endParaRPr lang="fr-FR" sz="1800" dirty="0" smtClean="0">
              <a:latin typeface="Comic Sans MS" pitchFamily="66" charset="0"/>
            </a:endParaRPr>
          </a:p>
          <a:p>
            <a:pPr algn="just">
              <a:defRPr/>
            </a:pPr>
            <a:r>
              <a:rPr lang="fr-FR" sz="1800" u="sng" dirty="0" smtClean="0">
                <a:solidFill>
                  <a:srgbClr val="0070C0"/>
                </a:solidFill>
                <a:latin typeface="Comic Sans MS" pitchFamily="66" charset="0"/>
              </a:rPr>
              <a:t>Reconnaître les déterminants de l’organisation favorisant l’insertion et le maintien en emploi consiste à </a:t>
            </a:r>
            <a:r>
              <a:rPr lang="fr-FR" sz="1800" b="1" u="sng" dirty="0" smtClean="0">
                <a:solidFill>
                  <a:srgbClr val="0070C0"/>
                </a:solidFill>
                <a:latin typeface="Comic Sans MS" pitchFamily="66" charset="0"/>
              </a:rPr>
              <a:t>s’intéresser directement aux situations de travail pour repérer les aménagements possibles tant techniques qu’organisationnels</a:t>
            </a:r>
            <a:r>
              <a:rPr lang="fr-FR" sz="1800" dirty="0" smtClean="0">
                <a:solidFill>
                  <a:srgbClr val="0070C0"/>
                </a:solidFill>
                <a:latin typeface="Comic Sans MS" pitchFamily="66" charset="0"/>
              </a:rPr>
              <a:t>. </a:t>
            </a:r>
            <a:r>
              <a:rPr lang="fr-FR" sz="1800" dirty="0" smtClean="0">
                <a:latin typeface="Comic Sans MS" pitchFamily="66" charset="0"/>
              </a:rPr>
              <a:t>Il s’agit de travailler sur le processus décisionnel en favorisant la coordination et la cohérence de tous les acteurs des sphères professionnelles et privées qui sont en lien avec le ou les salariés atteints de MCE.</a:t>
            </a:r>
          </a:p>
          <a:p>
            <a:pPr algn="just">
              <a:defRPr/>
            </a:pPr>
            <a:endParaRPr lang="fr-FR"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p:cNvSpPr>
            <a:spLocks noGrp="1"/>
          </p:cNvSpPr>
          <p:nvPr>
            <p:ph type="ctrTitle"/>
          </p:nvPr>
        </p:nvSpPr>
        <p:spPr>
          <a:xfrm>
            <a:off x="685800" y="304800"/>
            <a:ext cx="7772400" cy="914400"/>
          </a:xfrm>
          <a:solidFill>
            <a:schemeClr val="accent2">
              <a:lumMod val="20000"/>
              <a:lumOff val="80000"/>
            </a:schemeClr>
          </a:solidFill>
        </p:spPr>
        <p:txBody>
          <a:bodyPr/>
          <a:lstStyle/>
          <a:p>
            <a:pPr>
              <a:defRPr/>
            </a:pPr>
            <a:r>
              <a:rPr lang="fr-FR" sz="2800" b="1" dirty="0" smtClean="0">
                <a:latin typeface="Comic Sans MS" pitchFamily="66" charset="0"/>
              </a:rPr>
              <a:t/>
            </a:r>
            <a:br>
              <a:rPr lang="fr-FR" sz="2800" b="1" dirty="0" smtClean="0">
                <a:latin typeface="Comic Sans MS" pitchFamily="66" charset="0"/>
              </a:rPr>
            </a:br>
            <a:r>
              <a:rPr lang="fr-FR" sz="2800" b="1" dirty="0" smtClean="0">
                <a:latin typeface="Comic Sans MS" pitchFamily="66" charset="0"/>
              </a:rPr>
              <a:t/>
            </a:r>
            <a:br>
              <a:rPr lang="fr-FR" sz="2800" b="1" dirty="0" smtClean="0">
                <a:latin typeface="Comic Sans MS" pitchFamily="66" charset="0"/>
              </a:rPr>
            </a:br>
            <a:r>
              <a:rPr lang="fr-FR" sz="2800" b="1" dirty="0" smtClean="0">
                <a:latin typeface="Comic Sans MS" pitchFamily="66" charset="0"/>
              </a:rPr>
              <a:t>MISE EN ŒUVRE DE LA DEMARCHE   </a:t>
            </a:r>
            <a:r>
              <a:rPr lang="fr-FR" sz="2800" dirty="0" smtClean="0">
                <a:latin typeface="Comic Sans MS" pitchFamily="66" charset="0"/>
              </a:rPr>
              <a:t>« conduite de projet » </a:t>
            </a:r>
            <a:r>
              <a:rPr lang="fr-FR" dirty="0" smtClean="0"/>
              <a:t/>
            </a:r>
            <a:br>
              <a:rPr lang="fr-FR" dirty="0" smtClean="0"/>
            </a:br>
            <a:endParaRPr lang="fr-FR" dirty="0" smtClean="0"/>
          </a:p>
        </p:txBody>
      </p:sp>
      <p:sp>
        <p:nvSpPr>
          <p:cNvPr id="39939" name="Sous-titre 2"/>
          <p:cNvSpPr>
            <a:spLocks noGrp="1"/>
          </p:cNvSpPr>
          <p:nvPr>
            <p:ph type="subTitle" idx="1"/>
          </p:nvPr>
        </p:nvSpPr>
        <p:spPr>
          <a:xfrm>
            <a:off x="381000" y="1371600"/>
            <a:ext cx="8229600" cy="5334000"/>
          </a:xfrm>
          <a:solidFill>
            <a:schemeClr val="bg1">
              <a:lumMod val="95000"/>
            </a:schemeClr>
          </a:solidFill>
        </p:spPr>
        <p:txBody>
          <a:bodyPr/>
          <a:lstStyle/>
          <a:p>
            <a:pPr algn="l">
              <a:defRPr/>
            </a:pPr>
            <a:r>
              <a:rPr lang="fr-FR" sz="1800" b="1" dirty="0" smtClean="0">
                <a:latin typeface="Comic Sans MS" pitchFamily="66" charset="0"/>
              </a:rPr>
              <a:t>LA CONSTRUCTION D’UN VÉRITABLE PROJET</a:t>
            </a:r>
            <a:endParaRPr lang="fr-FR" sz="1800" dirty="0" smtClean="0">
              <a:latin typeface="Comic Sans MS" pitchFamily="66" charset="0"/>
            </a:endParaRPr>
          </a:p>
          <a:p>
            <a:pPr algn="l">
              <a:defRPr/>
            </a:pPr>
            <a:r>
              <a:rPr lang="fr-FR" sz="1800" dirty="0" smtClean="0">
                <a:latin typeface="Comic Sans MS" pitchFamily="66" charset="0"/>
              </a:rPr>
              <a:t>Pour la mise en œuvre de la démarche :</a:t>
            </a:r>
          </a:p>
          <a:p>
            <a:pPr algn="l">
              <a:defRPr/>
            </a:pPr>
            <a:r>
              <a:rPr lang="fr-FR" sz="1800" u="sng" dirty="0" smtClean="0">
                <a:latin typeface="Comic Sans MS" pitchFamily="66" charset="0"/>
              </a:rPr>
              <a:t>•il est indispensable d’</a:t>
            </a:r>
            <a:r>
              <a:rPr lang="fr-FR" sz="1800" u="sng" dirty="0" smtClean="0">
                <a:solidFill>
                  <a:srgbClr val="0070C0"/>
                </a:solidFill>
                <a:latin typeface="Comic Sans MS" pitchFamily="66" charset="0"/>
              </a:rPr>
              <a:t>avoir</a:t>
            </a:r>
            <a:r>
              <a:rPr lang="fr-FR" sz="1800" u="sng" dirty="0" smtClean="0">
                <a:latin typeface="Comic Sans MS" pitchFamily="66" charset="0"/>
              </a:rPr>
              <a:t> </a:t>
            </a:r>
            <a:r>
              <a:rPr lang="fr-FR" sz="1800" u="sng" dirty="0" smtClean="0">
                <a:solidFill>
                  <a:srgbClr val="0070C0"/>
                </a:solidFill>
                <a:latin typeface="Comic Sans MS" pitchFamily="66" charset="0"/>
              </a:rPr>
              <a:t>un référentiel commun sur </a:t>
            </a:r>
            <a:r>
              <a:rPr lang="fr-FR" sz="1800" u="sng" dirty="0" smtClean="0">
                <a:latin typeface="Comic Sans MS" pitchFamily="66" charset="0"/>
              </a:rPr>
              <a:t>:</a:t>
            </a:r>
          </a:p>
          <a:p>
            <a:pPr algn="l">
              <a:defRPr/>
            </a:pPr>
            <a:r>
              <a:rPr lang="fr-FR" sz="1800" dirty="0" smtClean="0">
                <a:latin typeface="Comic Sans MS" pitchFamily="66" charset="0"/>
              </a:rPr>
              <a:t>         </a:t>
            </a:r>
            <a:r>
              <a:rPr lang="fr-FR" sz="1800" u="sng" dirty="0" smtClean="0">
                <a:solidFill>
                  <a:srgbClr val="0070C0"/>
                </a:solidFill>
                <a:latin typeface="Comic Sans MS" pitchFamily="66" charset="0"/>
              </a:rPr>
              <a:t>- les pathologies et les conséquences sur le travail</a:t>
            </a:r>
          </a:p>
          <a:p>
            <a:pPr algn="l">
              <a:defRPr/>
            </a:pPr>
            <a:r>
              <a:rPr lang="fr-FR" sz="1800" dirty="0" smtClean="0">
                <a:solidFill>
                  <a:srgbClr val="0070C0"/>
                </a:solidFill>
                <a:latin typeface="Comic Sans MS" pitchFamily="66" charset="0"/>
              </a:rPr>
              <a:t>         </a:t>
            </a:r>
            <a:r>
              <a:rPr lang="fr-FR" sz="1800" u="sng" dirty="0" smtClean="0">
                <a:solidFill>
                  <a:srgbClr val="0070C0"/>
                </a:solidFill>
                <a:latin typeface="Comic Sans MS" pitchFamily="66" charset="0"/>
              </a:rPr>
              <a:t>- la connaissance des situations de travail</a:t>
            </a:r>
          </a:p>
          <a:p>
            <a:pPr algn="l">
              <a:defRPr/>
            </a:pPr>
            <a:r>
              <a:rPr lang="fr-FR" sz="1800" dirty="0" smtClean="0">
                <a:solidFill>
                  <a:srgbClr val="0070C0"/>
                </a:solidFill>
                <a:latin typeface="Comic Sans MS" pitchFamily="66" charset="0"/>
              </a:rPr>
              <a:t>         </a:t>
            </a:r>
            <a:r>
              <a:rPr lang="fr-FR" sz="1800" u="sng" dirty="0" smtClean="0">
                <a:solidFill>
                  <a:srgbClr val="0070C0"/>
                </a:solidFill>
                <a:latin typeface="Comic Sans MS" pitchFamily="66" charset="0"/>
              </a:rPr>
              <a:t>- des connaissances sur le fonctionnement de l’homme au travail</a:t>
            </a:r>
          </a:p>
          <a:p>
            <a:pPr algn="l">
              <a:defRPr/>
            </a:pPr>
            <a:r>
              <a:rPr lang="fr-FR" sz="1800" u="sng" dirty="0" smtClean="0">
                <a:solidFill>
                  <a:srgbClr val="0070C0"/>
                </a:solidFill>
                <a:latin typeface="Comic Sans MS" pitchFamily="66" charset="0"/>
              </a:rPr>
              <a:t>•la formation action des décideurs qui amène un nouveau regard sur leur propre entreprise</a:t>
            </a:r>
          </a:p>
          <a:p>
            <a:pPr algn="l">
              <a:defRPr/>
            </a:pPr>
            <a:r>
              <a:rPr lang="fr-FR" sz="1800" u="sng" dirty="0" smtClean="0">
                <a:solidFill>
                  <a:srgbClr val="0070C0"/>
                </a:solidFill>
                <a:latin typeface="Comic Sans MS" pitchFamily="66" charset="0"/>
              </a:rPr>
              <a:t>•Prise de conscience du collectif au travers des observations de terrain</a:t>
            </a:r>
          </a:p>
          <a:p>
            <a:pPr>
              <a:defRPr/>
            </a:pPr>
            <a:r>
              <a:rPr lang="fr-FR" sz="400" dirty="0" smtClean="0">
                <a:latin typeface="Comic Sans MS" pitchFamily="66" charset="0"/>
              </a:rPr>
              <a:t> </a:t>
            </a:r>
          </a:p>
          <a:p>
            <a:pPr algn="just">
              <a:defRPr/>
            </a:pPr>
            <a:r>
              <a:rPr lang="fr-FR" sz="1800" u="sng" dirty="0" smtClean="0">
                <a:solidFill>
                  <a:srgbClr val="0070C0"/>
                </a:solidFill>
                <a:latin typeface="Comic Sans MS" pitchFamily="66" charset="0"/>
              </a:rPr>
              <a:t>La démarche se déroule en plusieurs phases. Elle commence avec </a:t>
            </a:r>
            <a:r>
              <a:rPr lang="fr-FR" sz="1800" b="1" u="sng" dirty="0" smtClean="0">
                <a:solidFill>
                  <a:srgbClr val="0070C0"/>
                </a:solidFill>
                <a:latin typeface="Comic Sans MS" pitchFamily="66" charset="0"/>
              </a:rPr>
              <a:t>la formation de l'ensemble du personnel afin d'établir un référentiel des maladies. Ensuite vient un état des lieux, puis le diagnostic des actions déjà menées par l'organisation. Enfin, elle se concrétise avec la mise en place d'un plan d'actions. </a:t>
            </a:r>
            <a:r>
              <a:rPr lang="fr-FR" sz="1800" b="1" dirty="0" smtClean="0">
                <a:latin typeface="Comic Sans MS" pitchFamily="66" charset="0"/>
              </a:rPr>
              <a:t>« </a:t>
            </a:r>
            <a:r>
              <a:rPr lang="fr-FR" sz="1800" dirty="0" smtClean="0">
                <a:latin typeface="Comic Sans MS" pitchFamily="66" charset="0"/>
              </a:rPr>
              <a:t>L'idée n'est pas de pousser les salariés à révéler leur pathologie</a:t>
            </a:r>
            <a:r>
              <a:rPr lang="fr-FR" sz="1800" b="1" dirty="0" smtClean="0">
                <a:latin typeface="Comic Sans MS" pitchFamily="66" charset="0"/>
              </a:rPr>
              <a:t>, mais de clarifier les informations et de permettre à chacun d'avoir le bon interlocuteur »,</a:t>
            </a:r>
            <a:r>
              <a:rPr lang="fr-FR" sz="1800" dirty="0" smtClean="0">
                <a:latin typeface="Comic Sans MS" pitchFamily="66" charset="0"/>
              </a:rPr>
              <a:t> </a:t>
            </a:r>
          </a:p>
          <a:p>
            <a:pPr algn="just">
              <a:defRPr/>
            </a:pPr>
            <a:r>
              <a:rPr lang="fr-FR" sz="1800" dirty="0" smtClean="0">
                <a:latin typeface="Comic Sans MS" pitchFamily="66" charset="0"/>
              </a:rPr>
              <a:t> </a:t>
            </a:r>
          </a:p>
          <a:p>
            <a:pPr>
              <a:defRPr/>
            </a:pPr>
            <a:endParaRPr lang="fr-FR"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ous-titre 2"/>
          <p:cNvSpPr>
            <a:spLocks noGrp="1"/>
          </p:cNvSpPr>
          <p:nvPr>
            <p:ph type="subTitle" idx="1"/>
          </p:nvPr>
        </p:nvSpPr>
        <p:spPr>
          <a:xfrm>
            <a:off x="838200" y="1219200"/>
            <a:ext cx="7315200" cy="4038600"/>
          </a:xfrm>
          <a:solidFill>
            <a:schemeClr val="bg2">
              <a:lumMod val="20000"/>
              <a:lumOff val="80000"/>
            </a:schemeClr>
          </a:solidFill>
        </p:spPr>
        <p:txBody>
          <a:bodyPr/>
          <a:lstStyle/>
          <a:p>
            <a:pPr algn="just">
              <a:defRPr/>
            </a:pPr>
            <a:r>
              <a:rPr lang="fr-FR" sz="1800" dirty="0" smtClean="0">
                <a:solidFill>
                  <a:srgbClr val="0070C0"/>
                </a:solidFill>
                <a:latin typeface="Comic Sans MS" pitchFamily="66" charset="0"/>
              </a:rPr>
              <a:t>Le médecin du travail, le directeur du bien-être au travail et le manager de proximité </a:t>
            </a:r>
            <a:r>
              <a:rPr lang="fr-FR" sz="1800" b="1" dirty="0" smtClean="0">
                <a:solidFill>
                  <a:srgbClr val="0070C0"/>
                </a:solidFill>
                <a:latin typeface="Comic Sans MS" pitchFamily="66" charset="0"/>
              </a:rPr>
              <a:t>sont les trois interlocuteurs principaux du salarié concerné.</a:t>
            </a:r>
          </a:p>
          <a:p>
            <a:pPr algn="just">
              <a:defRPr/>
            </a:pPr>
            <a:r>
              <a:rPr lang="fr-FR" sz="1800" u="sng" dirty="0" smtClean="0">
                <a:solidFill>
                  <a:srgbClr val="0070C0"/>
                </a:solidFill>
                <a:latin typeface="Comic Sans MS" pitchFamily="66" charset="0"/>
              </a:rPr>
              <a:t>La sensibilisation des collaborateurs peut s'effectuer à l'appui du journal de l’entreprise, d’</a:t>
            </a:r>
            <a:r>
              <a:rPr lang="fr-FR" sz="1800" u="sng" dirty="0" err="1" smtClean="0">
                <a:solidFill>
                  <a:srgbClr val="0070C0"/>
                </a:solidFill>
                <a:latin typeface="Comic Sans MS" pitchFamily="66" charset="0"/>
              </a:rPr>
              <a:t>hebdolettres</a:t>
            </a:r>
            <a:r>
              <a:rPr lang="fr-FR" sz="1800" u="sng" dirty="0" smtClean="0">
                <a:solidFill>
                  <a:srgbClr val="0070C0"/>
                </a:solidFill>
                <a:latin typeface="Comic Sans MS" pitchFamily="66" charset="0"/>
              </a:rPr>
              <a:t>, de vidéos pédagogiques ou bien par le truchement « d'ambassadeurs ». </a:t>
            </a:r>
          </a:p>
          <a:p>
            <a:pPr algn="just">
              <a:defRPr/>
            </a:pPr>
            <a:r>
              <a:rPr lang="fr-FR" sz="1800" u="sng" dirty="0" smtClean="0">
                <a:latin typeface="Comic Sans MS" pitchFamily="66" charset="0"/>
              </a:rPr>
              <a:t>Les entreprises peuvent inciter les salariés à témoigner de leur maladie. Le collectif de travail se rend ainsi compte de ce que la personne vit ou a traversé.</a:t>
            </a:r>
          </a:p>
          <a:p>
            <a:pPr algn="just">
              <a:defRPr/>
            </a:pPr>
            <a:r>
              <a:rPr lang="fr-FR" sz="1800" b="1" dirty="0" smtClean="0">
                <a:latin typeface="Comic Sans MS" pitchFamily="66" charset="0"/>
              </a:rPr>
              <a:t> </a:t>
            </a:r>
            <a:endParaRPr lang="fr-FR" sz="1800" dirty="0" smtClean="0">
              <a:latin typeface="Comic Sans MS" pitchFamily="66" charset="0"/>
            </a:endParaRPr>
          </a:p>
          <a:p>
            <a:pPr algn="just">
              <a:defRPr/>
            </a:pPr>
            <a:r>
              <a:rPr lang="fr-FR" sz="1800" b="1" dirty="0" smtClean="0">
                <a:latin typeface="Comic Sans MS" pitchFamily="66" charset="0"/>
              </a:rPr>
              <a:t>Dès le début du projet, la démarche doit prendre en compte           les spécificités de l’entreprise.</a:t>
            </a:r>
            <a:endParaRPr lang="fr-FR" sz="1800" dirty="0" smtClean="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title"/>
          </p:nvPr>
        </p:nvSpPr>
        <p:spPr>
          <a:xfrm>
            <a:off x="990600" y="2133600"/>
            <a:ext cx="6705600" cy="1752600"/>
          </a:xfrm>
          <a:blipFill dpi="0" rotWithShape="1">
            <a:blip r:embed="rId2" cstate="print"/>
            <a:srcRect/>
            <a:tile tx="0" ty="0" sx="100000" sy="100000" flip="none" algn="tl"/>
          </a:blipFill>
        </p:spPr>
        <p:txBody>
          <a:bodyPr/>
          <a:lstStyle/>
          <a:p>
            <a:r>
              <a:rPr lang="fr-FR" b="1" smtClean="0">
                <a:latin typeface="Comic Sans MS" pitchFamily="66" charset="0"/>
              </a:rPr>
              <a:t>Nous sommes tous des malades chroniques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ous-titre 2"/>
          <p:cNvSpPr>
            <a:spLocks noGrp="1"/>
          </p:cNvSpPr>
          <p:nvPr>
            <p:ph type="subTitle" idx="1"/>
          </p:nvPr>
        </p:nvSpPr>
        <p:spPr>
          <a:xfrm>
            <a:off x="533400" y="685800"/>
            <a:ext cx="8229600" cy="4419600"/>
          </a:xfrm>
          <a:solidFill>
            <a:schemeClr val="bg2">
              <a:lumMod val="20000"/>
              <a:lumOff val="80000"/>
            </a:schemeClr>
          </a:solidFill>
        </p:spPr>
        <p:txBody>
          <a:bodyPr/>
          <a:lstStyle/>
          <a:p>
            <a:pPr algn="just">
              <a:defRPr/>
            </a:pPr>
            <a:r>
              <a:rPr lang="fr-FR" sz="1600" dirty="0" smtClean="0">
                <a:latin typeface="Comic Sans MS" pitchFamily="66" charset="0"/>
              </a:rPr>
              <a:t>Nous présentons, synthétisées </a:t>
            </a:r>
            <a:r>
              <a:rPr lang="fr-FR" sz="1600" u="sng" dirty="0" smtClean="0">
                <a:solidFill>
                  <a:srgbClr val="0070C0"/>
                </a:solidFill>
                <a:latin typeface="Comic Sans MS" pitchFamily="66" charset="0"/>
              </a:rPr>
              <a:t>en 4 phases</a:t>
            </a:r>
            <a:r>
              <a:rPr lang="fr-FR" sz="1600" dirty="0" smtClean="0">
                <a:latin typeface="Comic Sans MS" pitchFamily="66" charset="0"/>
              </a:rPr>
              <a:t>, les actions spécifiques à chacune d’elles :</a:t>
            </a:r>
          </a:p>
          <a:p>
            <a:pPr algn="l">
              <a:defRPr/>
            </a:pPr>
            <a:r>
              <a:rPr lang="fr-FR" sz="1600" b="1" u="sng" dirty="0" smtClean="0">
                <a:solidFill>
                  <a:srgbClr val="0070C0"/>
                </a:solidFill>
                <a:latin typeface="Comic Sans MS" pitchFamily="66" charset="0"/>
              </a:rPr>
              <a:t>Phase 1</a:t>
            </a:r>
            <a:r>
              <a:rPr lang="fr-FR" sz="1600" b="1" dirty="0" smtClean="0">
                <a:solidFill>
                  <a:srgbClr val="0070C0"/>
                </a:solidFill>
                <a:latin typeface="Comic Sans MS" pitchFamily="66" charset="0"/>
              </a:rPr>
              <a:t> : Structurer le projet</a:t>
            </a:r>
            <a:endParaRPr lang="fr-FR" sz="1600" dirty="0" smtClean="0">
              <a:solidFill>
                <a:srgbClr val="0070C0"/>
              </a:solidFill>
              <a:latin typeface="Comic Sans MS" pitchFamily="66" charset="0"/>
            </a:endParaRPr>
          </a:p>
          <a:p>
            <a:pPr algn="l">
              <a:defRPr/>
            </a:pPr>
            <a:r>
              <a:rPr lang="fr-FR" sz="1600" b="1" dirty="0" smtClean="0">
                <a:solidFill>
                  <a:srgbClr val="0070C0"/>
                </a:solidFill>
                <a:latin typeface="Comic Sans MS" pitchFamily="66" charset="0"/>
              </a:rPr>
              <a:t>Actions :</a:t>
            </a:r>
            <a:endParaRPr lang="fr-FR" sz="1600" dirty="0" smtClean="0">
              <a:solidFill>
                <a:srgbClr val="0070C0"/>
              </a:solidFill>
              <a:latin typeface="Comic Sans MS" pitchFamily="66" charset="0"/>
            </a:endParaRPr>
          </a:p>
          <a:p>
            <a:pPr algn="just">
              <a:defRPr/>
            </a:pPr>
            <a:r>
              <a:rPr lang="fr-FR" sz="1600" b="1" dirty="0" smtClean="0">
                <a:solidFill>
                  <a:srgbClr val="0070C0"/>
                </a:solidFill>
                <a:latin typeface="Comic Sans MS" pitchFamily="66" charset="0"/>
              </a:rPr>
              <a:t>Constituer</a:t>
            </a:r>
            <a:r>
              <a:rPr lang="fr-FR" sz="1600" dirty="0" smtClean="0">
                <a:solidFill>
                  <a:srgbClr val="0070C0"/>
                </a:solidFill>
                <a:latin typeface="Comic Sans MS" pitchFamily="66" charset="0"/>
              </a:rPr>
              <a:t> </a:t>
            </a:r>
            <a:r>
              <a:rPr lang="fr-FR" sz="1600" b="1" dirty="0" smtClean="0">
                <a:solidFill>
                  <a:srgbClr val="0070C0"/>
                </a:solidFill>
                <a:latin typeface="Comic Sans MS" pitchFamily="66" charset="0"/>
              </a:rPr>
              <a:t>la structure</a:t>
            </a:r>
            <a:r>
              <a:rPr lang="fr-FR" sz="1600" dirty="0" smtClean="0">
                <a:solidFill>
                  <a:srgbClr val="0070C0"/>
                </a:solidFill>
                <a:latin typeface="Comic Sans MS" pitchFamily="66" charset="0"/>
              </a:rPr>
              <a:t> </a:t>
            </a:r>
            <a:r>
              <a:rPr lang="fr-FR" sz="1600" dirty="0" smtClean="0">
                <a:latin typeface="Comic Sans MS" pitchFamily="66" charset="0"/>
              </a:rPr>
              <a:t>projet paritaire (comité de pilotage, équipe projet, groupes de travail).</a:t>
            </a:r>
          </a:p>
          <a:p>
            <a:pPr algn="just">
              <a:defRPr/>
            </a:pPr>
            <a:r>
              <a:rPr lang="fr-FR" sz="1600" b="1" dirty="0" smtClean="0">
                <a:solidFill>
                  <a:srgbClr val="0070C0"/>
                </a:solidFill>
                <a:latin typeface="Comic Sans MS" pitchFamily="66" charset="0"/>
              </a:rPr>
              <a:t>Construire un référentiel</a:t>
            </a:r>
            <a:r>
              <a:rPr lang="fr-FR" sz="1600" dirty="0" smtClean="0">
                <a:solidFill>
                  <a:srgbClr val="0070C0"/>
                </a:solidFill>
                <a:latin typeface="Comic Sans MS" pitchFamily="66" charset="0"/>
              </a:rPr>
              <a:t> </a:t>
            </a:r>
            <a:r>
              <a:rPr lang="fr-FR" sz="1600" dirty="0" smtClean="0">
                <a:latin typeface="Comic Sans MS" pitchFamily="66" charset="0"/>
              </a:rPr>
              <a:t>commun de discussion par une formation-action (2 j) sur les impacts des pathologies, l’homme au travail, et l’approche par le travail et la conduite de projet.</a:t>
            </a:r>
          </a:p>
          <a:p>
            <a:pPr algn="l">
              <a:defRPr/>
            </a:pPr>
            <a:r>
              <a:rPr lang="fr-FR" sz="1600" dirty="0" smtClean="0">
                <a:latin typeface="Comic Sans MS" pitchFamily="66" charset="0"/>
              </a:rPr>
              <a:t> </a:t>
            </a:r>
          </a:p>
          <a:p>
            <a:pPr algn="l">
              <a:defRPr/>
            </a:pPr>
            <a:r>
              <a:rPr lang="fr-FR" sz="1600" b="1" dirty="0" smtClean="0">
                <a:solidFill>
                  <a:srgbClr val="0070C0"/>
                </a:solidFill>
                <a:latin typeface="Comic Sans MS" pitchFamily="66" charset="0"/>
              </a:rPr>
              <a:t>Points de concentration:</a:t>
            </a:r>
            <a:endParaRPr lang="fr-FR" sz="1600" dirty="0" smtClean="0">
              <a:solidFill>
                <a:srgbClr val="0070C0"/>
              </a:solidFill>
              <a:latin typeface="Comic Sans MS" pitchFamily="66" charset="0"/>
            </a:endParaRPr>
          </a:p>
          <a:p>
            <a:pPr algn="just">
              <a:defRPr/>
            </a:pPr>
            <a:r>
              <a:rPr lang="fr-FR" sz="1600" dirty="0" smtClean="0">
                <a:latin typeface="Comic Sans MS" pitchFamily="66" charset="0"/>
              </a:rPr>
              <a:t>- </a:t>
            </a:r>
            <a:r>
              <a:rPr lang="fr-FR" sz="1600" dirty="0" smtClean="0">
                <a:solidFill>
                  <a:srgbClr val="0070C0"/>
                </a:solidFill>
                <a:latin typeface="Comic Sans MS" pitchFamily="66" charset="0"/>
              </a:rPr>
              <a:t>La direction doit </a:t>
            </a:r>
            <a:r>
              <a:rPr lang="fr-FR" sz="1600" b="1" dirty="0" smtClean="0">
                <a:solidFill>
                  <a:srgbClr val="0070C0"/>
                </a:solidFill>
                <a:latin typeface="Comic Sans MS" pitchFamily="66" charset="0"/>
              </a:rPr>
              <a:t>s’engager</a:t>
            </a:r>
            <a:r>
              <a:rPr lang="fr-FR" sz="1600" dirty="0" smtClean="0">
                <a:solidFill>
                  <a:srgbClr val="0070C0"/>
                </a:solidFill>
                <a:latin typeface="Comic Sans MS" pitchFamily="66" charset="0"/>
              </a:rPr>
              <a:t> dans le projet et exprime une volonté stratégique</a:t>
            </a:r>
            <a:r>
              <a:rPr lang="fr-FR" sz="1600" dirty="0" smtClean="0">
                <a:latin typeface="Comic Sans MS" pitchFamily="66" charset="0"/>
              </a:rPr>
              <a:t>. Certainement elle doit participer à la première formation-action (référentiel commun).</a:t>
            </a:r>
          </a:p>
          <a:p>
            <a:pPr algn="just">
              <a:defRPr/>
            </a:pPr>
            <a:r>
              <a:rPr lang="fr-FR" sz="1600" dirty="0" smtClean="0">
                <a:latin typeface="Comic Sans MS" pitchFamily="66" charset="0"/>
              </a:rPr>
              <a:t>- Il est indispensable de </a:t>
            </a:r>
            <a:r>
              <a:rPr lang="fr-FR" sz="1600" b="1" dirty="0" smtClean="0">
                <a:latin typeface="Comic Sans MS" pitchFamily="66" charset="0"/>
              </a:rPr>
              <a:t>désigner un chef de projet interne</a:t>
            </a:r>
            <a:r>
              <a:rPr lang="fr-FR" sz="1600" dirty="0" smtClean="0">
                <a:latin typeface="Comic Sans MS" pitchFamily="66" charset="0"/>
              </a:rPr>
              <a:t> (coordination, animation).</a:t>
            </a:r>
          </a:p>
          <a:p>
            <a:pPr>
              <a:defRPr/>
            </a:pPr>
            <a:endParaRPr lang="fr-FR"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ous-titre 2"/>
          <p:cNvSpPr>
            <a:spLocks noGrp="1"/>
          </p:cNvSpPr>
          <p:nvPr>
            <p:ph type="subTitle" idx="1"/>
          </p:nvPr>
        </p:nvSpPr>
        <p:spPr>
          <a:xfrm>
            <a:off x="381000" y="533400"/>
            <a:ext cx="8305800" cy="6019800"/>
          </a:xfrm>
          <a:solidFill>
            <a:schemeClr val="accent5">
              <a:lumMod val="90000"/>
            </a:schemeClr>
          </a:solidFill>
        </p:spPr>
        <p:txBody>
          <a:bodyPr/>
          <a:lstStyle/>
          <a:p>
            <a:pPr algn="l">
              <a:defRPr/>
            </a:pPr>
            <a:r>
              <a:rPr lang="fr-FR" sz="1500" b="1" u="sng" dirty="0" smtClean="0">
                <a:latin typeface="Comic Sans MS" pitchFamily="66" charset="0"/>
              </a:rPr>
              <a:t>Phase 2 </a:t>
            </a:r>
            <a:r>
              <a:rPr lang="fr-FR" sz="1500" b="1" dirty="0" smtClean="0">
                <a:latin typeface="Comic Sans MS" pitchFamily="66" charset="0"/>
              </a:rPr>
              <a:t>: </a:t>
            </a:r>
            <a:r>
              <a:rPr lang="fr-FR" sz="1500" b="1" dirty="0" smtClean="0">
                <a:solidFill>
                  <a:srgbClr val="0070C0"/>
                </a:solidFill>
                <a:latin typeface="Comic Sans MS" pitchFamily="66" charset="0"/>
              </a:rPr>
              <a:t>Dresser un état des lieux </a:t>
            </a:r>
            <a:endParaRPr lang="fr-FR" sz="1500" dirty="0" smtClean="0">
              <a:solidFill>
                <a:srgbClr val="0070C0"/>
              </a:solidFill>
              <a:latin typeface="Comic Sans MS" pitchFamily="66" charset="0"/>
            </a:endParaRPr>
          </a:p>
          <a:p>
            <a:pPr algn="l">
              <a:defRPr/>
            </a:pPr>
            <a:r>
              <a:rPr lang="fr-FR" sz="1500" b="1" dirty="0" smtClean="0">
                <a:latin typeface="Comic Sans MS" pitchFamily="66" charset="0"/>
              </a:rPr>
              <a:t>( passer d’une politique de maintien individuel à une politique de maintien collectif )</a:t>
            </a:r>
            <a:endParaRPr lang="fr-FR" sz="1500" dirty="0" smtClean="0">
              <a:latin typeface="Comic Sans MS" pitchFamily="66" charset="0"/>
            </a:endParaRPr>
          </a:p>
          <a:p>
            <a:pPr algn="l">
              <a:defRPr/>
            </a:pPr>
            <a:r>
              <a:rPr lang="fr-FR" sz="1500" b="1" dirty="0" smtClean="0">
                <a:latin typeface="Comic Sans MS" pitchFamily="66" charset="0"/>
              </a:rPr>
              <a:t>Actions :</a:t>
            </a:r>
            <a:endParaRPr lang="fr-FR" sz="1500" dirty="0" smtClean="0">
              <a:latin typeface="Comic Sans MS" pitchFamily="66" charset="0"/>
            </a:endParaRPr>
          </a:p>
          <a:p>
            <a:pPr algn="l">
              <a:defRPr/>
            </a:pPr>
            <a:r>
              <a:rPr lang="fr-FR" sz="1500" u="sng" dirty="0" smtClean="0">
                <a:solidFill>
                  <a:srgbClr val="0070C0"/>
                </a:solidFill>
                <a:latin typeface="Comic Sans MS" pitchFamily="66" charset="0"/>
              </a:rPr>
              <a:t>Effectuer un diagnostic de l’existant </a:t>
            </a:r>
            <a:r>
              <a:rPr lang="fr-FR" sz="1500" u="sng" dirty="0" smtClean="0">
                <a:latin typeface="Comic Sans MS" pitchFamily="66" charset="0"/>
              </a:rPr>
              <a:t>:</a:t>
            </a:r>
            <a:endParaRPr lang="fr-FR" sz="1500" dirty="0" smtClean="0">
              <a:latin typeface="Comic Sans MS" pitchFamily="66" charset="0"/>
            </a:endParaRPr>
          </a:p>
          <a:p>
            <a:pPr algn="just">
              <a:defRPr/>
            </a:pPr>
            <a:r>
              <a:rPr lang="fr-FR" sz="1500" b="1" dirty="0" smtClean="0">
                <a:latin typeface="Comic Sans MS" pitchFamily="66" charset="0"/>
              </a:rPr>
              <a:t>Note :</a:t>
            </a:r>
            <a:r>
              <a:rPr lang="fr-FR" sz="1500" dirty="0" smtClean="0">
                <a:latin typeface="Comic Sans MS" pitchFamily="66" charset="0"/>
              </a:rPr>
              <a:t> avant le diagnostic proprement dit, se dotant d’un référentiel des maladies chroniques, informer les travailleurs sur les différentes maladies, causes et effets/conséquences (permettre à chaque agent de se connaitre et se reconnaitre dans la maladie chronique), avec possibilité de détection de nouveaux cas de pathologies.</a:t>
            </a:r>
          </a:p>
          <a:p>
            <a:pPr>
              <a:defRPr/>
            </a:pPr>
            <a:r>
              <a:rPr lang="fr-FR" sz="500" dirty="0" smtClean="0">
                <a:latin typeface="Comic Sans MS" pitchFamily="66" charset="0"/>
              </a:rPr>
              <a:t> </a:t>
            </a:r>
          </a:p>
          <a:p>
            <a:pPr algn="just">
              <a:buFont typeface="Wingdings" pitchFamily="2" charset="2"/>
              <a:buChar char="§"/>
              <a:defRPr/>
            </a:pPr>
            <a:r>
              <a:rPr lang="fr-FR" sz="1500" dirty="0" smtClean="0">
                <a:latin typeface="Comic Sans MS" pitchFamily="66" charset="0"/>
              </a:rPr>
              <a:t> </a:t>
            </a:r>
            <a:r>
              <a:rPr lang="fr-FR" sz="1500" u="sng" dirty="0" smtClean="0">
                <a:solidFill>
                  <a:srgbClr val="0070C0"/>
                </a:solidFill>
                <a:latin typeface="Comic Sans MS" pitchFamily="66" charset="0"/>
              </a:rPr>
              <a:t>Historique des actions menées </a:t>
            </a:r>
            <a:r>
              <a:rPr lang="fr-FR" sz="1500" dirty="0" smtClean="0">
                <a:latin typeface="Comic Sans MS" pitchFamily="66" charset="0"/>
              </a:rPr>
              <a:t>(des aménagements de poste ou d’organisation du travail ou des reclassements déjà réalisés),</a:t>
            </a:r>
          </a:p>
          <a:p>
            <a:pPr algn="just">
              <a:buFont typeface="Wingdings" pitchFamily="2" charset="2"/>
              <a:buChar char="§"/>
              <a:defRPr/>
            </a:pPr>
            <a:r>
              <a:rPr lang="fr-FR" sz="1500" dirty="0" smtClean="0">
                <a:latin typeface="Comic Sans MS" pitchFamily="66" charset="0"/>
              </a:rPr>
              <a:t> </a:t>
            </a:r>
            <a:r>
              <a:rPr lang="fr-FR" sz="1500" u="sng" dirty="0" smtClean="0">
                <a:solidFill>
                  <a:srgbClr val="0070C0"/>
                </a:solidFill>
                <a:latin typeface="Comic Sans MS" pitchFamily="66" charset="0"/>
              </a:rPr>
              <a:t>Identification des circuits </a:t>
            </a:r>
            <a:r>
              <a:rPr lang="fr-FR" sz="1500" dirty="0" smtClean="0">
                <a:latin typeface="Comic Sans MS" pitchFamily="66" charset="0"/>
              </a:rPr>
              <a:t>d’information et de communication existants sur les problématiques de santé en interne.,</a:t>
            </a:r>
          </a:p>
          <a:p>
            <a:pPr algn="just">
              <a:buFont typeface="Wingdings" pitchFamily="2" charset="2"/>
              <a:buChar char="§"/>
              <a:defRPr/>
            </a:pPr>
            <a:r>
              <a:rPr lang="fr-FR" sz="1500" dirty="0" smtClean="0">
                <a:latin typeface="Comic Sans MS" pitchFamily="66" charset="0"/>
              </a:rPr>
              <a:t> </a:t>
            </a:r>
            <a:r>
              <a:rPr lang="fr-FR" sz="1500" u="sng" dirty="0" smtClean="0">
                <a:solidFill>
                  <a:srgbClr val="0070C0"/>
                </a:solidFill>
                <a:latin typeface="Comic Sans MS" pitchFamily="66" charset="0"/>
              </a:rPr>
              <a:t>Lister l’ensemble des postes et des situations de travail </a:t>
            </a:r>
            <a:r>
              <a:rPr lang="fr-FR" sz="1500" dirty="0" smtClean="0">
                <a:latin typeface="Comic Sans MS" pitchFamily="66" charset="0"/>
              </a:rPr>
              <a:t>des secteurs concernés de façon exhaustive.</a:t>
            </a:r>
          </a:p>
          <a:p>
            <a:pPr algn="just">
              <a:buFont typeface="Wingdings" pitchFamily="2" charset="2"/>
              <a:buChar char="§"/>
              <a:defRPr/>
            </a:pPr>
            <a:r>
              <a:rPr lang="fr-FR" sz="1500" dirty="0" smtClean="0">
                <a:solidFill>
                  <a:srgbClr val="0070C0"/>
                </a:solidFill>
                <a:latin typeface="Comic Sans MS" pitchFamily="66" charset="0"/>
              </a:rPr>
              <a:t> </a:t>
            </a:r>
            <a:r>
              <a:rPr lang="fr-FR" sz="1500" u="sng" dirty="0" smtClean="0">
                <a:solidFill>
                  <a:srgbClr val="0070C0"/>
                </a:solidFill>
                <a:latin typeface="Comic Sans MS" pitchFamily="66" charset="0"/>
              </a:rPr>
              <a:t>Repérer</a:t>
            </a:r>
            <a:r>
              <a:rPr lang="fr-FR" sz="1500" dirty="0" smtClean="0">
                <a:solidFill>
                  <a:srgbClr val="0070C0"/>
                </a:solidFill>
                <a:latin typeface="Comic Sans MS" pitchFamily="66" charset="0"/>
              </a:rPr>
              <a:t> </a:t>
            </a:r>
            <a:r>
              <a:rPr lang="fr-FR" sz="1500" dirty="0" smtClean="0">
                <a:latin typeface="Comic Sans MS" pitchFamily="66" charset="0"/>
              </a:rPr>
              <a:t>les personnes en difficulté/souffrant de maladie.</a:t>
            </a:r>
          </a:p>
          <a:p>
            <a:pPr algn="just">
              <a:buFont typeface="Wingdings" pitchFamily="2" charset="2"/>
              <a:buChar char="§"/>
              <a:defRPr/>
            </a:pPr>
            <a:r>
              <a:rPr lang="fr-FR" sz="1500" dirty="0" smtClean="0">
                <a:latin typeface="Comic Sans MS" pitchFamily="66" charset="0"/>
              </a:rPr>
              <a:t> Des </a:t>
            </a:r>
            <a:r>
              <a:rPr lang="fr-FR" sz="1500" u="sng" dirty="0" smtClean="0">
                <a:latin typeface="Comic Sans MS" pitchFamily="66" charset="0"/>
              </a:rPr>
              <a:t>contacts</a:t>
            </a:r>
            <a:r>
              <a:rPr lang="fr-FR" sz="1500" dirty="0" smtClean="0">
                <a:latin typeface="Comic Sans MS" pitchFamily="66" charset="0"/>
              </a:rPr>
              <a:t> avec des associations de patients peuvent aider à comprendre les effets des pathologies dans le travail.</a:t>
            </a:r>
          </a:p>
          <a:p>
            <a:pPr>
              <a:defRPr/>
            </a:pPr>
            <a:r>
              <a:rPr lang="fr-FR" sz="500" dirty="0" smtClean="0">
                <a:latin typeface="Comic Sans MS" pitchFamily="66" charset="0"/>
              </a:rPr>
              <a:t> </a:t>
            </a:r>
          </a:p>
          <a:p>
            <a:pPr algn="l">
              <a:defRPr/>
            </a:pPr>
            <a:r>
              <a:rPr lang="fr-FR" sz="1500" b="1" dirty="0" smtClean="0">
                <a:solidFill>
                  <a:srgbClr val="0070C0"/>
                </a:solidFill>
                <a:latin typeface="Comic Sans MS" pitchFamily="66" charset="0"/>
              </a:rPr>
              <a:t>Points de concentration:</a:t>
            </a:r>
            <a:endParaRPr lang="fr-FR" sz="1500" dirty="0" smtClean="0">
              <a:solidFill>
                <a:srgbClr val="0070C0"/>
              </a:solidFill>
              <a:latin typeface="Comic Sans MS" pitchFamily="66" charset="0"/>
            </a:endParaRPr>
          </a:p>
          <a:p>
            <a:pPr>
              <a:defRPr/>
            </a:pPr>
            <a:r>
              <a:rPr lang="fr-FR" sz="500" dirty="0" smtClean="0">
                <a:solidFill>
                  <a:srgbClr val="0070C0"/>
                </a:solidFill>
                <a:latin typeface="Comic Sans MS" pitchFamily="66" charset="0"/>
              </a:rPr>
              <a:t> </a:t>
            </a:r>
          </a:p>
          <a:p>
            <a:pPr algn="just">
              <a:defRPr/>
            </a:pPr>
            <a:r>
              <a:rPr lang="fr-FR" sz="1500" dirty="0" smtClean="0">
                <a:solidFill>
                  <a:srgbClr val="0070C0"/>
                </a:solidFill>
                <a:latin typeface="Comic Sans MS" pitchFamily="66" charset="0"/>
              </a:rPr>
              <a:t>Cette phase de diagnostic pourra être réalisée par l’équipe projet et les groupes de travail.</a:t>
            </a:r>
          </a:p>
          <a:p>
            <a:pPr algn="just">
              <a:defRPr/>
            </a:pPr>
            <a:r>
              <a:rPr lang="fr-FR" sz="1500" dirty="0" smtClean="0">
                <a:solidFill>
                  <a:srgbClr val="0070C0"/>
                </a:solidFill>
                <a:latin typeface="Comic Sans MS" pitchFamily="66" charset="0"/>
              </a:rPr>
              <a:t>Associer les acteurs clés </a:t>
            </a:r>
            <a:r>
              <a:rPr lang="fr-FR" sz="1500" dirty="0" smtClean="0">
                <a:latin typeface="Comic Sans MS" pitchFamily="66" charset="0"/>
              </a:rPr>
              <a:t>(Direction du bien-être au travail, médecin du travail, </a:t>
            </a:r>
            <a:r>
              <a:rPr lang="fr-FR" sz="1500" b="1" dirty="0" smtClean="0">
                <a:latin typeface="Comic Sans MS" pitchFamily="66" charset="0"/>
              </a:rPr>
              <a:t>IRP</a:t>
            </a:r>
            <a:r>
              <a:rPr lang="fr-FR" sz="1500" dirty="0" smtClean="0">
                <a:latin typeface="Comic Sans MS" pitchFamily="66" charset="0"/>
              </a:rPr>
              <a:t> (instances représentatives du personnel) notamment </a:t>
            </a:r>
            <a:r>
              <a:rPr lang="fr-FR" sz="1500" b="1" dirty="0" smtClean="0">
                <a:latin typeface="Comic Sans MS" pitchFamily="66" charset="0"/>
              </a:rPr>
              <a:t>CHSCT</a:t>
            </a:r>
            <a:r>
              <a:rPr lang="fr-FR" sz="1500" dirty="0" smtClean="0">
                <a:latin typeface="Comic Sans MS" pitchFamily="66" charset="0"/>
              </a:rPr>
              <a:t> (comité d'hygiène, de sécurité et des conditions de travail), etc. et pratiquer des observations de terrain.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ous-titre 2"/>
          <p:cNvSpPr>
            <a:spLocks noGrp="1"/>
          </p:cNvSpPr>
          <p:nvPr>
            <p:ph type="subTitle" idx="1"/>
          </p:nvPr>
        </p:nvSpPr>
        <p:spPr>
          <a:xfrm>
            <a:off x="533400" y="457200"/>
            <a:ext cx="8001000" cy="6096000"/>
          </a:xfrm>
          <a:solidFill>
            <a:schemeClr val="bg1">
              <a:lumMod val="95000"/>
            </a:schemeClr>
          </a:solidFill>
        </p:spPr>
        <p:txBody>
          <a:bodyPr/>
          <a:lstStyle/>
          <a:p>
            <a:pPr algn="l">
              <a:defRPr/>
            </a:pPr>
            <a:r>
              <a:rPr lang="fr-FR" sz="1700" b="1" u="sng" dirty="0" smtClean="0">
                <a:latin typeface="Comic Sans MS" pitchFamily="66" charset="0"/>
              </a:rPr>
              <a:t>Phase 3</a:t>
            </a:r>
            <a:r>
              <a:rPr lang="fr-FR" sz="1700" b="1" dirty="0" smtClean="0">
                <a:latin typeface="Comic Sans MS" pitchFamily="66" charset="0"/>
              </a:rPr>
              <a:t>: </a:t>
            </a:r>
            <a:r>
              <a:rPr lang="fr-FR" sz="1600" b="1" dirty="0" smtClean="0">
                <a:solidFill>
                  <a:srgbClr val="0070C0"/>
                </a:solidFill>
                <a:latin typeface="Comic Sans MS" pitchFamily="66" charset="0"/>
              </a:rPr>
              <a:t>Mettre en place un plan d’actions et une méthode d’accompagnement des personnes concernées</a:t>
            </a:r>
            <a:endParaRPr lang="fr-FR" sz="1600" dirty="0" smtClean="0">
              <a:solidFill>
                <a:srgbClr val="0070C0"/>
              </a:solidFill>
              <a:latin typeface="Comic Sans MS" pitchFamily="66" charset="0"/>
            </a:endParaRPr>
          </a:p>
          <a:p>
            <a:pPr algn="l">
              <a:defRPr/>
            </a:pPr>
            <a:r>
              <a:rPr lang="fr-FR" sz="1600" b="1" dirty="0" smtClean="0">
                <a:solidFill>
                  <a:srgbClr val="0070C0"/>
                </a:solidFill>
                <a:latin typeface="Comic Sans MS" pitchFamily="66" charset="0"/>
              </a:rPr>
              <a:t>Actions :</a:t>
            </a:r>
            <a:endParaRPr lang="fr-FR" sz="1600" dirty="0" smtClean="0">
              <a:solidFill>
                <a:srgbClr val="0070C0"/>
              </a:solidFill>
              <a:latin typeface="Comic Sans MS" pitchFamily="66" charset="0"/>
            </a:endParaRPr>
          </a:p>
          <a:p>
            <a:pPr algn="l">
              <a:defRPr/>
            </a:pPr>
            <a:r>
              <a:rPr lang="fr-FR" sz="1600" dirty="0" smtClean="0">
                <a:latin typeface="Comic Sans MS" pitchFamily="66" charset="0"/>
              </a:rPr>
              <a:t>• </a:t>
            </a:r>
            <a:r>
              <a:rPr lang="fr-FR" sz="1600" u="sng" dirty="0" smtClean="0">
                <a:solidFill>
                  <a:srgbClr val="0070C0"/>
                </a:solidFill>
                <a:latin typeface="Comic Sans MS" pitchFamily="66" charset="0"/>
              </a:rPr>
              <a:t>Viser</a:t>
            </a:r>
            <a:r>
              <a:rPr lang="fr-FR" sz="1600" dirty="0" smtClean="0">
                <a:solidFill>
                  <a:srgbClr val="0070C0"/>
                </a:solidFill>
                <a:latin typeface="Comic Sans MS" pitchFamily="66" charset="0"/>
              </a:rPr>
              <a:t> </a:t>
            </a:r>
            <a:r>
              <a:rPr lang="fr-FR" sz="1600" dirty="0" smtClean="0">
                <a:latin typeface="Comic Sans MS" pitchFamily="66" charset="0"/>
              </a:rPr>
              <a:t>des </a:t>
            </a:r>
            <a:r>
              <a:rPr lang="fr-FR" sz="1600" b="1" dirty="0" smtClean="0">
                <a:latin typeface="Comic Sans MS" pitchFamily="66" charset="0"/>
              </a:rPr>
              <a:t>approches participatives</a:t>
            </a:r>
            <a:r>
              <a:rPr lang="fr-FR" sz="1600" dirty="0" smtClean="0">
                <a:latin typeface="Comic Sans MS" pitchFamily="66" charset="0"/>
              </a:rPr>
              <a:t> impliquant les acteurs au fur et à mesure de leur acculturation sur le sujet. </a:t>
            </a:r>
          </a:p>
          <a:p>
            <a:pPr algn="l">
              <a:defRPr/>
            </a:pPr>
            <a:r>
              <a:rPr lang="fr-FR" sz="1600" dirty="0" smtClean="0">
                <a:latin typeface="Comic Sans MS" pitchFamily="66" charset="0"/>
              </a:rPr>
              <a:t>• </a:t>
            </a:r>
            <a:r>
              <a:rPr lang="fr-FR" sz="1600" u="sng" dirty="0" smtClean="0">
                <a:solidFill>
                  <a:srgbClr val="0070C0"/>
                </a:solidFill>
                <a:latin typeface="Comic Sans MS" pitchFamily="66" charset="0"/>
              </a:rPr>
              <a:t>Mobiliser</a:t>
            </a:r>
            <a:r>
              <a:rPr lang="fr-FR" sz="1600" dirty="0" smtClean="0">
                <a:latin typeface="Comic Sans MS" pitchFamily="66" charset="0"/>
              </a:rPr>
              <a:t> la capacité à agir sur l’organisation du travail, interroger les compatibilités entre caractéristiques des situations de travail et impact des MCE et des traitements pour les personnes. </a:t>
            </a:r>
          </a:p>
          <a:p>
            <a:pPr algn="l">
              <a:defRPr/>
            </a:pPr>
            <a:r>
              <a:rPr lang="fr-FR" sz="1600" dirty="0" smtClean="0">
                <a:latin typeface="Comic Sans MS" pitchFamily="66" charset="0"/>
              </a:rPr>
              <a:t>• </a:t>
            </a:r>
            <a:r>
              <a:rPr lang="fr-FR" sz="1600" u="sng" dirty="0" smtClean="0">
                <a:solidFill>
                  <a:srgbClr val="0070C0"/>
                </a:solidFill>
                <a:latin typeface="Comic Sans MS" pitchFamily="66" charset="0"/>
              </a:rPr>
              <a:t>Concevoir</a:t>
            </a:r>
            <a:r>
              <a:rPr lang="fr-FR" sz="1600" dirty="0" smtClean="0">
                <a:latin typeface="Comic Sans MS" pitchFamily="66" charset="0"/>
              </a:rPr>
              <a:t> </a:t>
            </a:r>
            <a:r>
              <a:rPr lang="fr-FR" sz="1600" b="1" dirty="0" smtClean="0">
                <a:latin typeface="Comic Sans MS" pitchFamily="66" charset="0"/>
              </a:rPr>
              <a:t>un plan d’actions et une méthode d’accompagnement</a:t>
            </a:r>
            <a:r>
              <a:rPr lang="fr-FR" sz="1600" dirty="0" smtClean="0">
                <a:latin typeface="Comic Sans MS" pitchFamily="66" charset="0"/>
              </a:rPr>
              <a:t> adaptés aux spécificités de l’entreprise (taille, secteur d’activité, qualifications, horaires…).</a:t>
            </a:r>
          </a:p>
          <a:p>
            <a:pPr algn="l">
              <a:defRPr/>
            </a:pPr>
            <a:endParaRPr lang="fr-FR" sz="200" dirty="0" smtClean="0">
              <a:latin typeface="Comic Sans MS" pitchFamily="66" charset="0"/>
            </a:endParaRPr>
          </a:p>
          <a:p>
            <a:pPr algn="l">
              <a:defRPr/>
            </a:pPr>
            <a:r>
              <a:rPr lang="fr-FR" sz="1600" b="1" dirty="0" smtClean="0">
                <a:solidFill>
                  <a:srgbClr val="0070C0"/>
                </a:solidFill>
                <a:latin typeface="Comic Sans MS" pitchFamily="66" charset="0"/>
              </a:rPr>
              <a:t>Points de concentration:</a:t>
            </a:r>
            <a:endParaRPr lang="fr-FR" sz="1600" dirty="0" smtClean="0">
              <a:solidFill>
                <a:srgbClr val="0070C0"/>
              </a:solidFill>
              <a:latin typeface="Comic Sans MS" pitchFamily="66" charset="0"/>
            </a:endParaRPr>
          </a:p>
          <a:p>
            <a:pPr algn="just">
              <a:defRPr/>
            </a:pPr>
            <a:r>
              <a:rPr lang="fr-FR" sz="1600" dirty="0" smtClean="0">
                <a:latin typeface="Comic Sans MS" pitchFamily="66" charset="0"/>
              </a:rPr>
              <a:t>A partir des constats, </a:t>
            </a:r>
            <a:r>
              <a:rPr lang="fr-FR" sz="1600" b="1" dirty="0" smtClean="0">
                <a:latin typeface="Comic Sans MS" pitchFamily="66" charset="0"/>
              </a:rPr>
              <a:t>penser à construire le plan d’action</a:t>
            </a:r>
            <a:r>
              <a:rPr lang="fr-FR" sz="1600" dirty="0" smtClean="0">
                <a:latin typeface="Comic Sans MS" pitchFamily="66" charset="0"/>
              </a:rPr>
              <a:t> par l’équipe projet et </a:t>
            </a:r>
            <a:r>
              <a:rPr lang="fr-FR" sz="1600" b="1" dirty="0" smtClean="0">
                <a:latin typeface="Comic Sans MS" pitchFamily="66" charset="0"/>
              </a:rPr>
              <a:t>le faire valider par la direction</a:t>
            </a:r>
            <a:r>
              <a:rPr lang="fr-FR" sz="1600" dirty="0" smtClean="0">
                <a:latin typeface="Comic Sans MS" pitchFamily="66" charset="0"/>
              </a:rPr>
              <a:t>. Des acteurs internes et externes peuvent être associés.</a:t>
            </a:r>
          </a:p>
          <a:p>
            <a:pPr algn="just">
              <a:defRPr/>
            </a:pPr>
            <a:r>
              <a:rPr lang="fr-FR" sz="1600" u="sng" dirty="0" smtClean="0">
                <a:latin typeface="Comic Sans MS" pitchFamily="66" charset="0"/>
              </a:rPr>
              <a:t>Donner de l’information </a:t>
            </a:r>
            <a:r>
              <a:rPr lang="fr-FR" sz="1600" dirty="0" smtClean="0">
                <a:latin typeface="Comic Sans MS" pitchFamily="66" charset="0"/>
              </a:rPr>
              <a:t>aux salariés à la fois sur les </a:t>
            </a:r>
            <a:r>
              <a:rPr lang="fr-FR" sz="1600" dirty="0" err="1" smtClean="0">
                <a:latin typeface="Comic Sans MS" pitchFamily="66" charset="0"/>
              </a:rPr>
              <a:t>process</a:t>
            </a:r>
            <a:r>
              <a:rPr lang="fr-FR" sz="1600" dirty="0" smtClean="0">
                <a:latin typeface="Comic Sans MS" pitchFamily="66" charset="0"/>
              </a:rPr>
              <a:t> Capital Humain (l'ensemble des actions menées par la Direction du bien-être de l'entreprise </a:t>
            </a:r>
            <a:r>
              <a:rPr lang="fr-FR" sz="1600" b="1" dirty="0" smtClean="0">
                <a:latin typeface="Comic Sans MS" pitchFamily="66" charset="0"/>
              </a:rPr>
              <a:t>pour accompagner son développement en capital humain et l'optimiser </a:t>
            </a:r>
            <a:r>
              <a:rPr lang="fr-FR" sz="1600" dirty="0" smtClean="0">
                <a:latin typeface="Comic Sans MS" pitchFamily="66" charset="0"/>
              </a:rPr>
              <a:t>selon ses besoins), les possibilités d’accompagnement et les personnes responsables et ressources.</a:t>
            </a:r>
          </a:p>
          <a:p>
            <a:pPr>
              <a:defRPr/>
            </a:pPr>
            <a:r>
              <a:rPr lang="fr-FR" sz="500" dirty="0" smtClean="0">
                <a:latin typeface="Comic Sans MS" pitchFamily="66" charset="0"/>
              </a:rPr>
              <a:t> </a:t>
            </a:r>
          </a:p>
          <a:p>
            <a:pPr algn="l">
              <a:defRPr/>
            </a:pPr>
            <a:endParaRPr lang="fr-FR" sz="1700" dirty="0" smtClean="0">
              <a:latin typeface="Comic Sans MS" pitchFamily="66" charset="0"/>
            </a:endParaRPr>
          </a:p>
          <a:p>
            <a:pPr algn="l">
              <a:defRPr/>
            </a:pPr>
            <a:r>
              <a:rPr lang="fr-FR" sz="1700" dirty="0" smtClean="0">
                <a:latin typeface="Comic Sans MS" pitchFamily="66" charset="0"/>
              </a:rPr>
              <a:t>• </a:t>
            </a:r>
            <a:r>
              <a:rPr lang="fr-FR" sz="2000" dirty="0" smtClean="0">
                <a:latin typeface="Comic Sans MS" pitchFamily="66" charset="0"/>
              </a:rPr>
              <a:t>Construire un plan d’actions.</a:t>
            </a:r>
          </a:p>
          <a:p>
            <a:pPr>
              <a:defRPr/>
            </a:pPr>
            <a:endParaRPr lang="fr-FR"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ous-titre 2"/>
          <p:cNvSpPr>
            <a:spLocks noGrp="1"/>
          </p:cNvSpPr>
          <p:nvPr>
            <p:ph type="subTitle" idx="1"/>
          </p:nvPr>
        </p:nvSpPr>
        <p:spPr>
          <a:xfrm>
            <a:off x="609600" y="762000"/>
            <a:ext cx="7848600" cy="5562600"/>
          </a:xfrm>
          <a:solidFill>
            <a:schemeClr val="accent6">
              <a:lumMod val="20000"/>
              <a:lumOff val="80000"/>
            </a:schemeClr>
          </a:solidFill>
        </p:spPr>
        <p:txBody>
          <a:bodyPr/>
          <a:lstStyle/>
          <a:p>
            <a:pPr algn="l">
              <a:defRPr/>
            </a:pPr>
            <a:r>
              <a:rPr lang="fr-FR" sz="2000" b="1" u="sng" dirty="0" smtClean="0">
                <a:solidFill>
                  <a:srgbClr val="0070C0"/>
                </a:solidFill>
                <a:latin typeface="Comic Sans MS" pitchFamily="66" charset="0"/>
              </a:rPr>
              <a:t>Phase 4: Evaluer et suivre dans le temps</a:t>
            </a:r>
            <a:endParaRPr lang="fr-FR" sz="2000" dirty="0" smtClean="0">
              <a:solidFill>
                <a:srgbClr val="0070C0"/>
              </a:solidFill>
              <a:latin typeface="Comic Sans MS" pitchFamily="66" charset="0"/>
            </a:endParaRPr>
          </a:p>
          <a:p>
            <a:pPr algn="l">
              <a:defRPr/>
            </a:pPr>
            <a:r>
              <a:rPr lang="fr-FR" sz="1800" b="1" u="sng" dirty="0" smtClean="0">
                <a:solidFill>
                  <a:srgbClr val="0070C0"/>
                </a:solidFill>
                <a:latin typeface="Comic Sans MS" pitchFamily="66" charset="0"/>
              </a:rPr>
              <a:t>Actions :</a:t>
            </a:r>
            <a:endParaRPr lang="fr-FR" sz="1800" dirty="0" smtClean="0">
              <a:solidFill>
                <a:srgbClr val="0070C0"/>
              </a:solidFill>
              <a:latin typeface="Comic Sans MS" pitchFamily="66" charset="0"/>
            </a:endParaRPr>
          </a:p>
          <a:p>
            <a:pPr algn="l">
              <a:defRPr/>
            </a:pPr>
            <a:r>
              <a:rPr lang="fr-FR" sz="1800" dirty="0" smtClean="0">
                <a:solidFill>
                  <a:srgbClr val="0070C0"/>
                </a:solidFill>
                <a:latin typeface="Comic Sans MS" pitchFamily="66" charset="0"/>
              </a:rPr>
              <a:t>• Mettre en œuvre un suivi et une évaluation d’ensemble des cas gérés en vue d’améliorer les pratiques et d’anticiper.</a:t>
            </a:r>
          </a:p>
          <a:p>
            <a:pPr algn="l">
              <a:defRPr/>
            </a:pPr>
            <a:r>
              <a:rPr lang="fr-FR" sz="1800" dirty="0" smtClean="0">
                <a:solidFill>
                  <a:srgbClr val="0070C0"/>
                </a:solidFill>
                <a:latin typeface="Comic Sans MS" pitchFamily="66" charset="0"/>
              </a:rPr>
              <a:t>•  </a:t>
            </a:r>
            <a:r>
              <a:rPr lang="fr-FR" sz="1800" u="sng" dirty="0" smtClean="0">
                <a:solidFill>
                  <a:srgbClr val="0070C0"/>
                </a:solidFill>
                <a:latin typeface="Comic Sans MS" pitchFamily="66" charset="0"/>
              </a:rPr>
              <a:t>Intégrer les enseignements </a:t>
            </a:r>
            <a:r>
              <a:rPr lang="fr-FR" sz="1800" dirty="0" smtClean="0">
                <a:solidFill>
                  <a:srgbClr val="0070C0"/>
                </a:solidFill>
                <a:latin typeface="Comic Sans MS" pitchFamily="66" charset="0"/>
              </a:rPr>
              <a:t>du projet à la stratégie de l’entreprise,.</a:t>
            </a:r>
          </a:p>
          <a:p>
            <a:pPr algn="l">
              <a:defRPr/>
            </a:pPr>
            <a:r>
              <a:rPr lang="fr-FR" sz="1800" dirty="0" smtClean="0">
                <a:latin typeface="Comic Sans MS" pitchFamily="66" charset="0"/>
              </a:rPr>
              <a:t>• </a:t>
            </a:r>
            <a:r>
              <a:rPr lang="fr-FR" sz="1800" u="sng" dirty="0" smtClean="0">
                <a:latin typeface="Comic Sans MS" pitchFamily="66" charset="0"/>
              </a:rPr>
              <a:t>Elargir la démarche </a:t>
            </a:r>
            <a:r>
              <a:rPr lang="fr-FR" sz="1800" dirty="0" smtClean="0">
                <a:latin typeface="Comic Sans MS" pitchFamily="66" charset="0"/>
              </a:rPr>
              <a:t>à d’autres problématiques : prévention des risques, handicap, TMS, QVT, RPS…</a:t>
            </a:r>
          </a:p>
          <a:p>
            <a:pPr algn="l">
              <a:defRPr/>
            </a:pPr>
            <a:r>
              <a:rPr lang="fr-FR" sz="1800" dirty="0" smtClean="0">
                <a:latin typeface="Comic Sans MS" pitchFamily="66" charset="0"/>
              </a:rPr>
              <a:t>    Communiquer</a:t>
            </a:r>
          </a:p>
          <a:p>
            <a:pPr>
              <a:defRPr/>
            </a:pPr>
            <a:r>
              <a:rPr lang="fr-FR" sz="1800" dirty="0" smtClean="0">
                <a:latin typeface="Comic Sans MS" pitchFamily="66" charset="0"/>
              </a:rPr>
              <a:t> </a:t>
            </a:r>
          </a:p>
          <a:p>
            <a:pPr algn="l">
              <a:defRPr/>
            </a:pPr>
            <a:r>
              <a:rPr lang="fr-FR" sz="1800" b="1" dirty="0" smtClean="0">
                <a:solidFill>
                  <a:srgbClr val="0070C0"/>
                </a:solidFill>
                <a:latin typeface="Comic Sans MS" pitchFamily="66" charset="0"/>
              </a:rPr>
              <a:t>Points de concentration:</a:t>
            </a:r>
            <a:endParaRPr lang="fr-FR" sz="1800" dirty="0" smtClean="0">
              <a:solidFill>
                <a:srgbClr val="0070C0"/>
              </a:solidFill>
              <a:latin typeface="Comic Sans MS" pitchFamily="66" charset="0"/>
            </a:endParaRPr>
          </a:p>
          <a:p>
            <a:pPr algn="just">
              <a:defRPr/>
            </a:pPr>
            <a:r>
              <a:rPr lang="fr-FR" sz="1800" dirty="0" smtClean="0">
                <a:latin typeface="Comic Sans MS" pitchFamily="66" charset="0"/>
              </a:rPr>
              <a:t>La maladie pouvant évoluer, bien </a:t>
            </a:r>
            <a:r>
              <a:rPr lang="fr-FR" sz="1800" b="1" u="sng" dirty="0" smtClean="0">
                <a:solidFill>
                  <a:srgbClr val="0070C0"/>
                </a:solidFill>
                <a:latin typeface="Comic Sans MS" pitchFamily="66" charset="0"/>
              </a:rPr>
              <a:t>penser à réévaluer périodiquement les solutions retenues.</a:t>
            </a:r>
            <a:endParaRPr lang="fr-FR" sz="1800" u="sng" dirty="0" smtClean="0">
              <a:solidFill>
                <a:srgbClr val="0070C0"/>
              </a:solidFill>
              <a:latin typeface="Comic Sans MS" pitchFamily="66" charset="0"/>
            </a:endParaRPr>
          </a:p>
          <a:p>
            <a:pPr algn="just">
              <a:defRPr/>
            </a:pPr>
            <a:r>
              <a:rPr lang="fr-FR" sz="1800" dirty="0" smtClean="0">
                <a:latin typeface="Comic Sans MS" pitchFamily="66" charset="0"/>
              </a:rPr>
              <a:t>La question du maintien dans l’emploi des personnes atteintes de maladie chronique </a:t>
            </a:r>
            <a:r>
              <a:rPr lang="fr-FR" sz="1800" b="1" dirty="0" smtClean="0">
                <a:latin typeface="Comic Sans MS" pitchFamily="66" charset="0"/>
              </a:rPr>
              <a:t>devient un objectif</a:t>
            </a:r>
            <a:r>
              <a:rPr lang="fr-FR" sz="1800" dirty="0" smtClean="0">
                <a:latin typeface="Comic Sans MS" pitchFamily="66" charset="0"/>
              </a:rPr>
              <a:t> </a:t>
            </a:r>
            <a:r>
              <a:rPr lang="fr-FR" sz="1800" b="1" dirty="0" smtClean="0">
                <a:latin typeface="Comic Sans MS" pitchFamily="66" charset="0"/>
              </a:rPr>
              <a:t>de la politique de l’entreprise</a:t>
            </a:r>
            <a:r>
              <a:rPr lang="fr-FR" sz="1800" dirty="0" smtClean="0">
                <a:latin typeface="Comic Sans MS" pitchFamily="66" charset="0"/>
              </a:rPr>
              <a:t>.</a:t>
            </a:r>
          </a:p>
          <a:p>
            <a:pPr>
              <a:defRPr/>
            </a:pPr>
            <a:endParaRPr lang="fr-FR"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re 1"/>
          <p:cNvSpPr>
            <a:spLocks noGrp="1"/>
          </p:cNvSpPr>
          <p:nvPr>
            <p:ph type="ctrTitle"/>
          </p:nvPr>
        </p:nvSpPr>
        <p:spPr>
          <a:xfrm>
            <a:off x="685800" y="381000"/>
            <a:ext cx="7772400" cy="838200"/>
          </a:xfrm>
          <a:solidFill>
            <a:schemeClr val="accent6">
              <a:lumMod val="40000"/>
              <a:lumOff val="60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CRITERES DE BASE A RESPECTER DANS </a:t>
            </a:r>
            <a:br>
              <a:rPr lang="fr-FR" sz="2400" b="1" dirty="0" smtClean="0">
                <a:latin typeface="Comic Sans MS" pitchFamily="66" charset="0"/>
              </a:rPr>
            </a:br>
            <a:r>
              <a:rPr lang="fr-FR" sz="2400" b="1" dirty="0" smtClean="0">
                <a:latin typeface="Comic Sans MS" pitchFamily="66" charset="0"/>
              </a:rPr>
              <a:t>LA GESTION DE LA SANTE AU TRAVAIL </a:t>
            </a:r>
            <a:r>
              <a:rPr lang="fr-FR" dirty="0" smtClean="0"/>
              <a:t/>
            </a:r>
            <a:br>
              <a:rPr lang="fr-FR" dirty="0" smtClean="0"/>
            </a:br>
            <a:endParaRPr lang="fr-FR" dirty="0" smtClean="0"/>
          </a:p>
        </p:txBody>
      </p:sp>
      <p:sp>
        <p:nvSpPr>
          <p:cNvPr id="46083" name="Sous-titre 2"/>
          <p:cNvSpPr>
            <a:spLocks noGrp="1"/>
          </p:cNvSpPr>
          <p:nvPr>
            <p:ph type="subTitle" idx="1"/>
          </p:nvPr>
        </p:nvSpPr>
        <p:spPr>
          <a:xfrm>
            <a:off x="838200" y="1752600"/>
            <a:ext cx="7467600" cy="3352800"/>
          </a:xfrm>
          <a:solidFill>
            <a:schemeClr val="bg2">
              <a:lumMod val="60000"/>
              <a:lumOff val="40000"/>
            </a:schemeClr>
          </a:solidFill>
        </p:spPr>
        <p:txBody>
          <a:bodyPr/>
          <a:lstStyle/>
          <a:p>
            <a:pPr algn="just">
              <a:buFont typeface="Wingdings" pitchFamily="2" charset="2"/>
              <a:buChar char="Ø"/>
              <a:defRPr/>
            </a:pPr>
            <a:r>
              <a:rPr lang="fr-FR" sz="2000" dirty="0" smtClean="0">
                <a:solidFill>
                  <a:srgbClr val="0070C0"/>
                </a:solidFill>
                <a:latin typeface="Comic Sans MS" pitchFamily="66" charset="0"/>
              </a:rPr>
              <a:t> L’employeur a </a:t>
            </a:r>
            <a:r>
              <a:rPr lang="fr-FR" sz="2000" u="sng" dirty="0" smtClean="0">
                <a:solidFill>
                  <a:srgbClr val="0070C0"/>
                </a:solidFill>
                <a:latin typeface="Comic Sans MS" pitchFamily="66" charset="0"/>
              </a:rPr>
              <a:t>une responsabilité juridique et sociale</a:t>
            </a:r>
          </a:p>
          <a:p>
            <a:pPr algn="just">
              <a:buFont typeface="Wingdings" pitchFamily="2" charset="2"/>
              <a:buChar char="Ø"/>
              <a:defRPr/>
            </a:pPr>
            <a:r>
              <a:rPr lang="fr-FR" sz="2000" dirty="0" smtClean="0">
                <a:solidFill>
                  <a:srgbClr val="0070C0"/>
                </a:solidFill>
                <a:latin typeface="Comic Sans MS" pitchFamily="66" charset="0"/>
              </a:rPr>
              <a:t> </a:t>
            </a:r>
            <a:r>
              <a:rPr lang="fr-FR" sz="2000" u="sng" dirty="0" smtClean="0">
                <a:solidFill>
                  <a:srgbClr val="0070C0"/>
                </a:solidFill>
                <a:latin typeface="Comic Sans MS" pitchFamily="66" charset="0"/>
              </a:rPr>
              <a:t>Le soutien </a:t>
            </a:r>
            <a:r>
              <a:rPr lang="fr-FR" sz="2000" dirty="0" smtClean="0">
                <a:solidFill>
                  <a:srgbClr val="0070C0"/>
                </a:solidFill>
                <a:latin typeface="Comic Sans MS" pitchFamily="66" charset="0"/>
              </a:rPr>
              <a:t>doit être apporté </a:t>
            </a:r>
            <a:r>
              <a:rPr lang="fr-FR" sz="2000" u="sng" dirty="0" smtClean="0">
                <a:solidFill>
                  <a:srgbClr val="0070C0"/>
                </a:solidFill>
                <a:latin typeface="Comic Sans MS" pitchFamily="66" charset="0"/>
              </a:rPr>
              <a:t>en priorité aux personnes souffrant de maladies chroniques</a:t>
            </a:r>
          </a:p>
          <a:p>
            <a:pPr lvl="1" algn="just">
              <a:defRPr/>
            </a:pPr>
            <a:r>
              <a:rPr lang="fr-FR" sz="2000" dirty="0" smtClean="0">
                <a:latin typeface="Comic Sans MS" pitchFamily="66" charset="0"/>
              </a:rPr>
              <a:t>-lorsqu’il existe un risque que le travail existant ne soit plus effectué-problème qui peut être résolu à un stade précoce, grâce à des actions préventives</a:t>
            </a:r>
          </a:p>
          <a:p>
            <a:pPr algn="just">
              <a:buFont typeface="Wingdings" pitchFamily="2" charset="2"/>
              <a:buChar char="Ø"/>
              <a:defRPr/>
            </a:pPr>
            <a:r>
              <a:rPr lang="fr-FR" sz="2000" dirty="0" smtClean="0">
                <a:latin typeface="Comic Sans MS" pitchFamily="66" charset="0"/>
              </a:rPr>
              <a:t> </a:t>
            </a:r>
            <a:r>
              <a:rPr lang="fr-FR" sz="2000" u="sng" dirty="0" smtClean="0">
                <a:solidFill>
                  <a:srgbClr val="0070C0"/>
                </a:solidFill>
                <a:latin typeface="Comic Sans MS" pitchFamily="66" charset="0"/>
              </a:rPr>
              <a:t>La participation du travailleur est entièrement volontaire </a:t>
            </a:r>
            <a:r>
              <a:rPr lang="fr-FR" sz="2000" dirty="0" smtClean="0">
                <a:latin typeface="Comic Sans MS" pitchFamily="66" charset="0"/>
              </a:rPr>
              <a:t>et un éventuel refus ne doit donner lieu à aucune discrimination au travail.</a:t>
            </a:r>
          </a:p>
          <a:p>
            <a:pPr>
              <a:defRPr/>
            </a:pPr>
            <a:endParaRPr lang="fr-FR"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re 1"/>
          <p:cNvSpPr>
            <a:spLocks noGrp="1"/>
          </p:cNvSpPr>
          <p:nvPr>
            <p:ph type="ctrTitle"/>
          </p:nvPr>
        </p:nvSpPr>
        <p:spPr>
          <a:xfrm>
            <a:off x="609600" y="533400"/>
            <a:ext cx="7772400" cy="1143000"/>
          </a:xfrm>
          <a:solidFill>
            <a:schemeClr val="bg2">
              <a:lumMod val="40000"/>
              <a:lumOff val="60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200" b="1" dirty="0" smtClean="0">
                <a:latin typeface="Comic Sans MS" pitchFamily="66" charset="0"/>
              </a:rPr>
              <a:t>CRITERES ET NORMES DE QUALITE POUR L’OBTENTION DES EVOLUTIONS POSITIVES </a:t>
            </a:r>
            <a:br>
              <a:rPr lang="fr-FR" sz="2200" b="1" dirty="0" smtClean="0">
                <a:latin typeface="Comic Sans MS" pitchFamily="66" charset="0"/>
              </a:rPr>
            </a:br>
            <a:r>
              <a:rPr lang="fr-FR" sz="2200" b="1" dirty="0" smtClean="0">
                <a:latin typeface="Comic Sans MS" pitchFamily="66" charset="0"/>
              </a:rPr>
              <a:t>A LONG TERME</a:t>
            </a:r>
            <a:r>
              <a:rPr lang="fr-FR" dirty="0" smtClean="0"/>
              <a:t/>
            </a:r>
            <a:br>
              <a:rPr lang="fr-FR" dirty="0" smtClean="0"/>
            </a:br>
            <a:r>
              <a:rPr lang="fr-FR" dirty="0" smtClean="0"/>
              <a:t> </a:t>
            </a:r>
            <a:br>
              <a:rPr lang="fr-FR" dirty="0" smtClean="0"/>
            </a:br>
            <a:r>
              <a:rPr lang="fr-FR" dirty="0" smtClean="0"/>
              <a:t/>
            </a:r>
            <a:br>
              <a:rPr lang="fr-FR" dirty="0" smtClean="0"/>
            </a:br>
            <a:endParaRPr lang="fr-FR" dirty="0" smtClean="0"/>
          </a:p>
        </p:txBody>
      </p:sp>
      <p:sp>
        <p:nvSpPr>
          <p:cNvPr id="47107" name="Sous-titre 2"/>
          <p:cNvSpPr>
            <a:spLocks noGrp="1"/>
          </p:cNvSpPr>
          <p:nvPr>
            <p:ph type="subTitle" idx="1"/>
          </p:nvPr>
        </p:nvSpPr>
        <p:spPr>
          <a:xfrm>
            <a:off x="533400" y="1828800"/>
            <a:ext cx="7772400" cy="4267200"/>
          </a:xfrm>
          <a:solidFill>
            <a:schemeClr val="accent5">
              <a:lumMod val="90000"/>
            </a:schemeClr>
          </a:solidFill>
        </p:spPr>
        <p:txBody>
          <a:bodyPr/>
          <a:lstStyle/>
          <a:p>
            <a:pPr algn="just">
              <a:buFont typeface="Wingdings" pitchFamily="2" charset="2"/>
              <a:buChar char="Ø"/>
              <a:defRPr/>
            </a:pPr>
            <a:r>
              <a:rPr lang="fr-FR" sz="1800" dirty="0" smtClean="0">
                <a:solidFill>
                  <a:schemeClr val="tx2"/>
                </a:solidFill>
                <a:latin typeface="Comic Sans MS" pitchFamily="66" charset="0"/>
              </a:rPr>
              <a:t> Les principaux acteurs doivent </a:t>
            </a:r>
            <a:r>
              <a:rPr lang="fr-FR" sz="1800" u="sng" dirty="0" smtClean="0">
                <a:solidFill>
                  <a:schemeClr val="tx2"/>
                </a:solidFill>
                <a:latin typeface="Comic Sans MS" pitchFamily="66" charset="0"/>
              </a:rPr>
              <a:t>prendre leurs responsabilités</a:t>
            </a:r>
            <a:r>
              <a:rPr lang="fr-FR" sz="1800" dirty="0" smtClean="0">
                <a:solidFill>
                  <a:schemeClr val="tx2"/>
                </a:solidFill>
                <a:latin typeface="Comic Sans MS" pitchFamily="66" charset="0"/>
              </a:rPr>
              <a:t/>
            </a:r>
            <a:br>
              <a:rPr lang="fr-FR" sz="1800" dirty="0" smtClean="0">
                <a:solidFill>
                  <a:schemeClr val="tx2"/>
                </a:solidFill>
                <a:latin typeface="Comic Sans MS" pitchFamily="66" charset="0"/>
              </a:rPr>
            </a:br>
            <a:endParaRPr lang="fr-FR" sz="800" dirty="0" smtClean="0">
              <a:solidFill>
                <a:schemeClr val="tx2"/>
              </a:solidFill>
              <a:latin typeface="Comic Sans MS" pitchFamily="66" charset="0"/>
            </a:endParaRPr>
          </a:p>
          <a:p>
            <a:pPr algn="just">
              <a:buFont typeface="Wingdings" pitchFamily="2" charset="2"/>
              <a:buChar char="Ø"/>
              <a:defRPr/>
            </a:pPr>
            <a:r>
              <a:rPr lang="fr-FR" sz="1800" dirty="0" smtClean="0">
                <a:solidFill>
                  <a:schemeClr val="tx2"/>
                </a:solidFill>
                <a:latin typeface="Comic Sans MS" pitchFamily="66" charset="0"/>
              </a:rPr>
              <a:t> La Direction du bien-être au travail doit </a:t>
            </a:r>
            <a:r>
              <a:rPr lang="fr-FR" sz="1800" u="sng" dirty="0" smtClean="0">
                <a:solidFill>
                  <a:schemeClr val="tx2"/>
                </a:solidFill>
                <a:latin typeface="Comic Sans MS" pitchFamily="66" charset="0"/>
              </a:rPr>
              <a:t>apporter un soutien efficace</a:t>
            </a:r>
            <a:r>
              <a:rPr lang="fr-FR" sz="1800" dirty="0" smtClean="0">
                <a:solidFill>
                  <a:schemeClr val="tx2"/>
                </a:solidFill>
                <a:latin typeface="Comic Sans MS" pitchFamily="66" charset="0"/>
              </a:rPr>
              <a:t> aux initiatives prises en matière de santé au travail</a:t>
            </a:r>
            <a:br>
              <a:rPr lang="fr-FR" sz="1800" dirty="0" smtClean="0">
                <a:solidFill>
                  <a:schemeClr val="tx2"/>
                </a:solidFill>
                <a:latin typeface="Comic Sans MS" pitchFamily="66" charset="0"/>
              </a:rPr>
            </a:br>
            <a:endParaRPr lang="fr-FR" sz="900" dirty="0" smtClean="0">
              <a:solidFill>
                <a:schemeClr val="tx2"/>
              </a:solidFill>
              <a:latin typeface="Comic Sans MS" pitchFamily="66" charset="0"/>
            </a:endParaRPr>
          </a:p>
          <a:p>
            <a:pPr algn="just">
              <a:buFont typeface="Wingdings" pitchFamily="2" charset="2"/>
              <a:buChar char="Ø"/>
              <a:defRPr/>
            </a:pPr>
            <a:r>
              <a:rPr lang="fr-FR" sz="1800" dirty="0" smtClean="0">
                <a:solidFill>
                  <a:schemeClr val="tx2"/>
                </a:solidFill>
                <a:latin typeface="Comic Sans MS" pitchFamily="66" charset="0"/>
              </a:rPr>
              <a:t> Les </a:t>
            </a:r>
            <a:r>
              <a:rPr lang="fr-FR" sz="1800" u="sng" dirty="0" smtClean="0">
                <a:solidFill>
                  <a:schemeClr val="tx2"/>
                </a:solidFill>
                <a:latin typeface="Comic Sans MS" pitchFamily="66" charset="0"/>
              </a:rPr>
              <a:t>critères de renseignement </a:t>
            </a:r>
            <a:r>
              <a:rPr lang="fr-FR" sz="1800" dirty="0" smtClean="0">
                <a:solidFill>
                  <a:schemeClr val="tx2"/>
                </a:solidFill>
                <a:latin typeface="Comic Sans MS" pitchFamily="66" charset="0"/>
              </a:rPr>
              <a:t>des documents relatifs à la santé </a:t>
            </a:r>
            <a:r>
              <a:rPr lang="fr-FR" sz="1800" u="sng" dirty="0" smtClean="0">
                <a:solidFill>
                  <a:schemeClr val="tx2"/>
                </a:solidFill>
                <a:latin typeface="Comic Sans MS" pitchFamily="66" charset="0"/>
              </a:rPr>
              <a:t>doivent être respectés </a:t>
            </a:r>
            <a:r>
              <a:rPr lang="fr-FR" sz="1800" dirty="0" smtClean="0">
                <a:solidFill>
                  <a:schemeClr val="tx2"/>
                </a:solidFill>
                <a:latin typeface="Comic Sans MS" pitchFamily="66" charset="0"/>
              </a:rPr>
              <a:t>et les </a:t>
            </a:r>
            <a:r>
              <a:rPr lang="fr-FR" sz="1800" u="sng" dirty="0" smtClean="0">
                <a:solidFill>
                  <a:schemeClr val="tx2"/>
                </a:solidFill>
                <a:latin typeface="Comic Sans MS" pitchFamily="66" charset="0"/>
              </a:rPr>
              <a:t>travailleurs doivent avoir accès aux services spécialisés.</a:t>
            </a:r>
          </a:p>
          <a:p>
            <a:pPr algn="just">
              <a:defRPr/>
            </a:pPr>
            <a:endParaRPr lang="fr-FR" sz="800" u="sng" dirty="0" smtClean="0">
              <a:solidFill>
                <a:schemeClr val="tx2"/>
              </a:solidFill>
              <a:latin typeface="Comic Sans MS" pitchFamily="66" charset="0"/>
            </a:endParaRPr>
          </a:p>
          <a:p>
            <a:pPr algn="just">
              <a:buFont typeface="Wingdings" pitchFamily="2" charset="2"/>
              <a:buChar char="Ø"/>
              <a:defRPr/>
            </a:pPr>
            <a:r>
              <a:rPr lang="fr-FR" sz="1800" b="1" dirty="0" smtClean="0">
                <a:solidFill>
                  <a:schemeClr val="tx2"/>
                </a:solidFill>
                <a:latin typeface="Comic Sans MS" pitchFamily="66" charset="0"/>
              </a:rPr>
              <a:t> Les risques pour la santé et la sécurité doivent être évalués      et maitrisés.</a:t>
            </a:r>
          </a:p>
          <a:p>
            <a:pPr algn="just">
              <a:defRPr/>
            </a:pPr>
            <a:endParaRPr lang="fr-FR" sz="800" b="1" dirty="0" smtClean="0">
              <a:solidFill>
                <a:schemeClr val="tx2"/>
              </a:solidFill>
              <a:latin typeface="Comic Sans MS" pitchFamily="66" charset="0"/>
            </a:endParaRPr>
          </a:p>
          <a:p>
            <a:pPr algn="just">
              <a:buFont typeface="Wingdings" pitchFamily="2" charset="2"/>
              <a:buChar char="Ø"/>
              <a:defRPr/>
            </a:pPr>
            <a:r>
              <a:rPr lang="fr-FR" sz="1800" dirty="0" smtClean="0">
                <a:solidFill>
                  <a:schemeClr val="tx2"/>
                </a:solidFill>
                <a:latin typeface="Comic Sans MS" pitchFamily="66" charset="0"/>
              </a:rPr>
              <a:t> </a:t>
            </a:r>
            <a:r>
              <a:rPr lang="fr-FR" sz="1800" dirty="0" smtClean="0">
                <a:solidFill>
                  <a:srgbClr val="0070C0"/>
                </a:solidFill>
                <a:latin typeface="Comic Sans MS" pitchFamily="66" charset="0"/>
              </a:rPr>
              <a:t>Il doit y avoir </a:t>
            </a:r>
            <a:r>
              <a:rPr lang="fr-FR" sz="1800" u="sng" dirty="0" smtClean="0">
                <a:solidFill>
                  <a:srgbClr val="0070C0"/>
                </a:solidFill>
                <a:latin typeface="Comic Sans MS" pitchFamily="66" charset="0"/>
              </a:rPr>
              <a:t>une démarche systématique de coordination des interventions</a:t>
            </a:r>
            <a:r>
              <a:rPr lang="fr-FR" sz="1800" dirty="0" smtClean="0">
                <a:solidFill>
                  <a:srgbClr val="0070C0"/>
                </a:solidFill>
                <a:latin typeface="Comic Sans MS" pitchFamily="66" charset="0"/>
              </a:rPr>
              <a:t> pour maintenir au travail les salariés atteints de maladies chroniques pour faciliter leur retour au travail.</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re 1"/>
          <p:cNvSpPr>
            <a:spLocks noGrp="1"/>
          </p:cNvSpPr>
          <p:nvPr>
            <p:ph type="ctrTitle"/>
          </p:nvPr>
        </p:nvSpPr>
        <p:spPr>
          <a:xfrm>
            <a:off x="762000" y="381000"/>
            <a:ext cx="7772400" cy="990600"/>
          </a:xfrm>
          <a:solidFill>
            <a:schemeClr val="accent5">
              <a:lumMod val="90000"/>
            </a:schemeClr>
          </a:solidFill>
        </p:spPr>
        <p:txBody>
          <a:bodyPr/>
          <a:lstStyle/>
          <a:p>
            <a:pPr>
              <a:defRPr/>
            </a:pP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LES DIFFERENTS OPERATEURS (ACTEURS) </a:t>
            </a:r>
            <a:br>
              <a:rPr lang="fr-FR" sz="2400" b="1" u="sng" dirty="0" smtClean="0">
                <a:latin typeface="Comic Sans MS" pitchFamily="66" charset="0"/>
              </a:rPr>
            </a:br>
            <a:r>
              <a:rPr lang="fr-FR" sz="2400" b="1" u="sng" dirty="0" smtClean="0">
                <a:latin typeface="Comic Sans MS" pitchFamily="66" charset="0"/>
              </a:rPr>
              <a:t>DU MAINTIEN EN EMPLOI</a:t>
            </a:r>
            <a:r>
              <a:rPr lang="fr-FR" dirty="0" smtClean="0"/>
              <a:t/>
            </a:r>
            <a:br>
              <a:rPr lang="fr-FR" dirty="0" smtClean="0"/>
            </a:br>
            <a:r>
              <a:rPr lang="fr-FR" dirty="0" smtClean="0"/>
              <a:t> </a:t>
            </a:r>
            <a:br>
              <a:rPr lang="fr-FR" dirty="0" smtClean="0"/>
            </a:br>
            <a:r>
              <a:rPr lang="fr-FR" dirty="0" smtClean="0"/>
              <a:t/>
            </a:r>
            <a:br>
              <a:rPr lang="fr-FR" dirty="0" smtClean="0"/>
            </a:br>
            <a:endParaRPr lang="fr-FR" dirty="0" smtClean="0"/>
          </a:p>
        </p:txBody>
      </p:sp>
      <p:sp>
        <p:nvSpPr>
          <p:cNvPr id="48131" name="Sous-titre 2"/>
          <p:cNvSpPr>
            <a:spLocks noGrp="1"/>
          </p:cNvSpPr>
          <p:nvPr>
            <p:ph type="subTitle" idx="1"/>
          </p:nvPr>
        </p:nvSpPr>
        <p:spPr>
          <a:xfrm>
            <a:off x="609600" y="1371600"/>
            <a:ext cx="8001000" cy="5181600"/>
          </a:xfrm>
          <a:solidFill>
            <a:schemeClr val="bg1">
              <a:lumMod val="85000"/>
            </a:schemeClr>
          </a:solidFill>
        </p:spPr>
        <p:txBody>
          <a:bodyPr/>
          <a:lstStyle/>
          <a:p>
            <a:pPr algn="l">
              <a:defRPr/>
            </a:pPr>
            <a:r>
              <a:rPr lang="fr-FR" sz="2000" b="1" u="sng" dirty="0" smtClean="0">
                <a:solidFill>
                  <a:srgbClr val="0070C0"/>
                </a:solidFill>
                <a:latin typeface="Comic Sans MS" pitchFamily="66" charset="0"/>
              </a:rPr>
              <a:t>Le médecin du travail</a:t>
            </a:r>
            <a:r>
              <a:rPr lang="fr-FR" sz="2000" b="1" dirty="0" smtClean="0">
                <a:solidFill>
                  <a:srgbClr val="0070C0"/>
                </a:solidFill>
                <a:latin typeface="Comic Sans MS" pitchFamily="66" charset="0"/>
              </a:rPr>
              <a:t> </a:t>
            </a:r>
          </a:p>
          <a:p>
            <a:pPr algn="just">
              <a:defRPr/>
            </a:pPr>
            <a:r>
              <a:rPr lang="fr-FR" sz="2000" dirty="0" smtClean="0">
                <a:solidFill>
                  <a:schemeClr val="tx2"/>
                </a:solidFill>
                <a:latin typeface="Comic Sans MS" pitchFamily="66" charset="0"/>
              </a:rPr>
              <a:t/>
            </a:r>
            <a:br>
              <a:rPr lang="fr-FR" sz="2000" dirty="0" smtClean="0">
                <a:solidFill>
                  <a:schemeClr val="tx2"/>
                </a:solidFill>
                <a:latin typeface="Comic Sans MS" pitchFamily="66" charset="0"/>
              </a:rPr>
            </a:br>
            <a:r>
              <a:rPr lang="fr-FR" sz="200" dirty="0" smtClean="0">
                <a:solidFill>
                  <a:schemeClr val="tx2"/>
                </a:solidFill>
                <a:latin typeface="Comic Sans MS" pitchFamily="66" charset="0"/>
              </a:rPr>
              <a:t> </a:t>
            </a:r>
            <a:r>
              <a:rPr lang="fr-FR" sz="2000" dirty="0" smtClean="0">
                <a:solidFill>
                  <a:schemeClr val="tx2"/>
                </a:solidFill>
                <a:latin typeface="Comic Sans MS" pitchFamily="66" charset="0"/>
              </a:rPr>
              <a:t/>
            </a:r>
            <a:br>
              <a:rPr lang="fr-FR" sz="2000" dirty="0" smtClean="0">
                <a:solidFill>
                  <a:schemeClr val="tx2"/>
                </a:solidFill>
                <a:latin typeface="Comic Sans MS" pitchFamily="66" charset="0"/>
              </a:rPr>
            </a:br>
            <a:r>
              <a:rPr lang="fr-FR" sz="1800" dirty="0" smtClean="0">
                <a:solidFill>
                  <a:schemeClr val="tx2"/>
                </a:solidFill>
                <a:latin typeface="Comic Sans MS" pitchFamily="66" charset="0"/>
              </a:rPr>
              <a:t>Il</a:t>
            </a:r>
            <a:r>
              <a:rPr lang="fr-FR" sz="1800" b="1" dirty="0" smtClean="0">
                <a:solidFill>
                  <a:schemeClr val="tx2"/>
                </a:solidFill>
                <a:latin typeface="Comic Sans MS" pitchFamily="66" charset="0"/>
              </a:rPr>
              <a:t> </a:t>
            </a:r>
            <a:r>
              <a:rPr lang="fr-FR" sz="1800" dirty="0" smtClean="0">
                <a:solidFill>
                  <a:schemeClr val="tx2"/>
                </a:solidFill>
                <a:latin typeface="Comic Sans MS" pitchFamily="66" charset="0"/>
              </a:rPr>
              <a:t>a pour but </a:t>
            </a:r>
            <a:r>
              <a:rPr lang="fr-FR" sz="1800" dirty="0" smtClean="0">
                <a:solidFill>
                  <a:srgbClr val="0070C0"/>
                </a:solidFill>
                <a:latin typeface="Comic Sans MS" pitchFamily="66" charset="0"/>
              </a:rPr>
              <a:t>d’</a:t>
            </a:r>
            <a:r>
              <a:rPr lang="fr-FR" sz="1800" b="1" dirty="0" smtClean="0">
                <a:solidFill>
                  <a:srgbClr val="0070C0"/>
                </a:solidFill>
                <a:latin typeface="Comic Sans MS" pitchFamily="66" charset="0"/>
              </a:rPr>
              <a:t>éviter toute altération de la santé </a:t>
            </a:r>
            <a:r>
              <a:rPr lang="fr-FR" sz="1800" dirty="0" smtClean="0">
                <a:solidFill>
                  <a:srgbClr val="0070C0"/>
                </a:solidFill>
                <a:latin typeface="Comic Sans MS" pitchFamily="66" charset="0"/>
              </a:rPr>
              <a:t>des salariés du fait de leur travail en </a:t>
            </a:r>
            <a:r>
              <a:rPr lang="fr-FR" sz="1800" b="1" dirty="0" smtClean="0">
                <a:solidFill>
                  <a:srgbClr val="0070C0"/>
                </a:solidFill>
                <a:latin typeface="Comic Sans MS" pitchFamily="66" charset="0"/>
              </a:rPr>
              <a:t>surveillant leur état de santé et leurs conditions de travail</a:t>
            </a:r>
            <a:r>
              <a:rPr lang="fr-FR" sz="1800" dirty="0" smtClean="0">
                <a:solidFill>
                  <a:srgbClr val="0070C0"/>
                </a:solidFill>
                <a:latin typeface="Comic Sans MS" pitchFamily="66" charset="0"/>
              </a:rPr>
              <a:t>. Il peut </a:t>
            </a:r>
            <a:r>
              <a:rPr lang="fr-FR" sz="1800" b="1" dirty="0" smtClean="0">
                <a:solidFill>
                  <a:srgbClr val="0070C0"/>
                </a:solidFill>
                <a:latin typeface="Comic Sans MS" pitchFamily="66" charset="0"/>
              </a:rPr>
              <a:t>préconiser des aménagements</a:t>
            </a:r>
            <a:r>
              <a:rPr lang="fr-FR" sz="1800" dirty="0" smtClean="0">
                <a:solidFill>
                  <a:srgbClr val="0070C0"/>
                </a:solidFill>
                <a:latin typeface="Comic Sans MS" pitchFamily="66" charset="0"/>
              </a:rPr>
              <a:t> techniques ou organisationnels des postes de travail. </a:t>
            </a:r>
            <a:r>
              <a:rPr lang="fr-FR" sz="1800" dirty="0" smtClean="0">
                <a:solidFill>
                  <a:schemeClr val="tx2"/>
                </a:solidFill>
                <a:latin typeface="Comic Sans MS" pitchFamily="66" charset="0"/>
              </a:rPr>
              <a:t/>
            </a:r>
            <a:br>
              <a:rPr lang="fr-FR" sz="1800" dirty="0" smtClean="0">
                <a:solidFill>
                  <a:schemeClr val="tx2"/>
                </a:solidFill>
                <a:latin typeface="Comic Sans MS" pitchFamily="66" charset="0"/>
              </a:rPr>
            </a:br>
            <a:r>
              <a:rPr lang="fr-FR" sz="1800" dirty="0" smtClean="0">
                <a:solidFill>
                  <a:schemeClr val="tx2"/>
                </a:solidFill>
                <a:latin typeface="Comic Sans MS" pitchFamily="66" charset="0"/>
              </a:rPr>
              <a:t>En plus de la visite périodique obligatoire, le salarié peut demander lorsqu’il le souhaite à rencontrer son médecin du travail. </a:t>
            </a:r>
            <a:br>
              <a:rPr lang="fr-FR" sz="1800" dirty="0" smtClean="0">
                <a:solidFill>
                  <a:schemeClr val="tx2"/>
                </a:solidFill>
                <a:latin typeface="Comic Sans MS" pitchFamily="66" charset="0"/>
              </a:rPr>
            </a:br>
            <a:r>
              <a:rPr lang="fr-FR" sz="1800" dirty="0" smtClean="0">
                <a:solidFill>
                  <a:schemeClr val="tx2"/>
                </a:solidFill>
                <a:latin typeface="Comic Sans MS" pitchFamily="66" charset="0"/>
              </a:rPr>
              <a:t>Il existe un dispositif intéressant dans le cadre des MCE : </a:t>
            </a:r>
            <a:r>
              <a:rPr lang="fr-FR" sz="1800" b="1" dirty="0" smtClean="0">
                <a:solidFill>
                  <a:schemeClr val="tx2"/>
                </a:solidFill>
                <a:latin typeface="Comic Sans MS" pitchFamily="66" charset="0"/>
              </a:rPr>
              <a:t>la visite médicale de pré-reprise</a:t>
            </a:r>
            <a:r>
              <a:rPr lang="fr-FR" sz="1800" dirty="0" smtClean="0">
                <a:solidFill>
                  <a:schemeClr val="tx2"/>
                </a:solidFill>
                <a:latin typeface="Comic Sans MS" pitchFamily="66" charset="0"/>
              </a:rPr>
              <a:t> permettant d’</a:t>
            </a:r>
            <a:r>
              <a:rPr lang="fr-FR" sz="1800" b="1" dirty="0" smtClean="0">
                <a:solidFill>
                  <a:schemeClr val="tx2"/>
                </a:solidFill>
                <a:latin typeface="Comic Sans MS" pitchFamily="66" charset="0"/>
              </a:rPr>
              <a:t>anticiper d’éventuelles difficultés </a:t>
            </a:r>
            <a:r>
              <a:rPr lang="fr-FR" sz="1800" dirty="0" smtClean="0">
                <a:solidFill>
                  <a:schemeClr val="tx2"/>
                </a:solidFill>
                <a:latin typeface="Comic Sans MS" pitchFamily="66" charset="0"/>
              </a:rPr>
              <a:t>dans le cadre d’un retour à l’emploi, suite à un long arrêt de travail. </a:t>
            </a:r>
            <a:r>
              <a:rPr lang="fr-FR" sz="1800" dirty="0" smtClean="0">
                <a:solidFill>
                  <a:srgbClr val="0070C0"/>
                </a:solidFill>
                <a:latin typeface="Comic Sans MS" pitchFamily="66" charset="0"/>
              </a:rPr>
              <a:t>Le médecin traitant et le médecin conseil</a:t>
            </a:r>
            <a:r>
              <a:rPr lang="fr-FR" sz="1800" dirty="0" smtClean="0">
                <a:solidFill>
                  <a:schemeClr val="tx2"/>
                </a:solidFill>
                <a:latin typeface="Comic Sans MS" pitchFamily="66" charset="0"/>
              </a:rPr>
              <a:t>, extérieurs à l’entreprise, </a:t>
            </a:r>
            <a:r>
              <a:rPr lang="fr-FR" sz="1800" b="1" dirty="0" smtClean="0">
                <a:solidFill>
                  <a:srgbClr val="0070C0"/>
                </a:solidFill>
                <a:latin typeface="Comic Sans MS" pitchFamily="66" charset="0"/>
              </a:rPr>
              <a:t>participent</a:t>
            </a:r>
            <a:r>
              <a:rPr lang="fr-FR" sz="1800" dirty="0" smtClean="0">
                <a:solidFill>
                  <a:schemeClr val="tx2"/>
                </a:solidFill>
                <a:latin typeface="Comic Sans MS" pitchFamily="66" charset="0"/>
              </a:rPr>
              <a:t>, via le salarié concerné, </a:t>
            </a:r>
            <a:r>
              <a:rPr lang="fr-FR" sz="1800" b="1" dirty="0" smtClean="0">
                <a:solidFill>
                  <a:srgbClr val="0070C0"/>
                </a:solidFill>
                <a:latin typeface="Comic Sans MS" pitchFamily="66" charset="0"/>
              </a:rPr>
              <a:t>aux démarches de maintien en emploi</a:t>
            </a:r>
            <a:r>
              <a:rPr lang="fr-FR" sz="1800" dirty="0" smtClean="0">
                <a:solidFill>
                  <a:srgbClr val="0070C0"/>
                </a:solidFill>
                <a:latin typeface="Comic Sans MS" pitchFamily="66" charset="0"/>
              </a:rPr>
              <a:t> (</a:t>
            </a:r>
            <a:r>
              <a:rPr lang="fr-FR" sz="1800" b="1" dirty="0" smtClean="0">
                <a:solidFill>
                  <a:srgbClr val="0070C0"/>
                </a:solidFill>
                <a:latin typeface="Comic Sans MS" pitchFamily="66" charset="0"/>
              </a:rPr>
              <a:t>prescription des arrêts</a:t>
            </a:r>
            <a:r>
              <a:rPr lang="fr-FR" sz="1800" dirty="0" smtClean="0">
                <a:solidFill>
                  <a:srgbClr val="0070C0"/>
                </a:solidFill>
                <a:latin typeface="Comic Sans MS" pitchFamily="66" charset="0"/>
              </a:rPr>
              <a:t> maladie pour les uns, </a:t>
            </a:r>
            <a:r>
              <a:rPr lang="fr-FR" sz="1800" b="1" dirty="0" smtClean="0">
                <a:solidFill>
                  <a:srgbClr val="0070C0"/>
                </a:solidFill>
                <a:latin typeface="Comic Sans MS" pitchFamily="66" charset="0"/>
              </a:rPr>
              <a:t>décision de l’avis d’aptitude et de la reprise</a:t>
            </a:r>
            <a:r>
              <a:rPr lang="fr-FR" sz="1800" dirty="0" smtClean="0">
                <a:solidFill>
                  <a:srgbClr val="0070C0"/>
                </a:solidFill>
                <a:latin typeface="Comic Sans MS" pitchFamily="66" charset="0"/>
              </a:rPr>
              <a:t> de l’activité professionnelle pour les autres).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re 1"/>
          <p:cNvSpPr>
            <a:spLocks noGrp="1"/>
          </p:cNvSpPr>
          <p:nvPr>
            <p:ph type="ctrTitle"/>
          </p:nvPr>
        </p:nvSpPr>
        <p:spPr>
          <a:xfrm>
            <a:off x="533400" y="304800"/>
            <a:ext cx="8077200" cy="2590800"/>
          </a:xfrm>
          <a:solidFill>
            <a:schemeClr val="accent1">
              <a:lumMod val="90000"/>
            </a:schemeClr>
          </a:solidFill>
        </p:spPr>
        <p:txBody>
          <a:bodyPr/>
          <a:lstStyle/>
          <a:p>
            <a:pPr algn="l">
              <a:defRPr/>
            </a:pPr>
            <a:r>
              <a:rPr lang="fr-FR" sz="1800" b="1" u="sng" dirty="0" smtClean="0"/>
              <a:t/>
            </a:r>
            <a:br>
              <a:rPr lang="fr-FR" sz="1800" b="1" u="sng" dirty="0" smtClean="0"/>
            </a:br>
            <a:r>
              <a:rPr lang="fr-FR" sz="1800" b="1" u="sng" dirty="0" smtClean="0"/>
              <a:t/>
            </a:r>
            <a:br>
              <a:rPr lang="fr-FR" sz="1800" b="1" u="sng" dirty="0" smtClean="0"/>
            </a:br>
            <a:r>
              <a:rPr lang="fr-FR" sz="1800" b="1" u="sng" dirty="0" smtClean="0"/>
              <a:t/>
            </a:r>
            <a:br>
              <a:rPr lang="fr-FR" sz="1800" b="1" u="sng" dirty="0" smtClean="0"/>
            </a:br>
            <a:r>
              <a:rPr lang="fr-FR" sz="1800" b="1" u="sng" dirty="0" smtClean="0"/>
              <a:t/>
            </a:r>
            <a:br>
              <a:rPr lang="fr-FR" sz="1800" b="1" u="sng" dirty="0" smtClean="0"/>
            </a:br>
            <a:r>
              <a:rPr lang="fr-FR" sz="1800" b="1" u="sng" dirty="0" smtClean="0"/>
              <a:t/>
            </a:r>
            <a:br>
              <a:rPr lang="fr-FR" sz="1800" b="1" u="sng" dirty="0" smtClean="0"/>
            </a:br>
            <a:r>
              <a:rPr lang="fr-FR" sz="1800" b="1" u="sng" dirty="0" smtClean="0"/>
              <a:t/>
            </a:r>
            <a:br>
              <a:rPr lang="fr-FR" sz="1800" b="1" u="sng" dirty="0" smtClean="0"/>
            </a:br>
            <a:r>
              <a:rPr lang="fr-FR" sz="1800" b="1" u="sng" dirty="0" smtClean="0"/>
              <a:t/>
            </a:r>
            <a:br>
              <a:rPr lang="fr-FR" sz="1800" b="1" u="sng" dirty="0" smtClean="0"/>
            </a:br>
            <a:r>
              <a:rPr lang="fr-FR" sz="2000" b="1" u="sng" dirty="0" smtClean="0">
                <a:solidFill>
                  <a:srgbClr val="0070C0"/>
                </a:solidFill>
                <a:latin typeface="Comic Sans MS" pitchFamily="66" charset="0"/>
              </a:rPr>
              <a:t>Les associations de patients</a:t>
            </a:r>
            <a:r>
              <a:rPr lang="fr-FR" sz="2000" b="1" dirty="0" smtClean="0">
                <a:solidFill>
                  <a:srgbClr val="0070C0"/>
                </a:solidFill>
                <a:latin typeface="Comic Sans MS" pitchFamily="66" charset="0"/>
              </a:rPr>
              <a:t> </a:t>
            </a:r>
            <a:r>
              <a:rPr lang="fr-FR" sz="1800" dirty="0" smtClean="0">
                <a:latin typeface="Comic Sans MS" pitchFamily="66" charset="0"/>
              </a:rPr>
              <a:t/>
            </a:r>
            <a:br>
              <a:rPr lang="fr-FR" sz="1800" dirty="0" smtClean="0">
                <a:latin typeface="Comic Sans MS" pitchFamily="66" charset="0"/>
              </a:rPr>
            </a:br>
            <a:r>
              <a:rPr lang="fr-FR" sz="1800" dirty="0" smtClean="0">
                <a:latin typeface="Comic Sans MS" pitchFamily="66" charset="0"/>
              </a:rPr>
              <a:t> </a:t>
            </a:r>
            <a:br>
              <a:rPr lang="fr-FR" sz="1800" dirty="0" smtClean="0">
                <a:latin typeface="Comic Sans MS" pitchFamily="66" charset="0"/>
              </a:rPr>
            </a:br>
            <a:r>
              <a:rPr lang="fr-FR" sz="1600" dirty="0" smtClean="0">
                <a:latin typeface="Comic Sans MS" pitchFamily="66" charset="0"/>
              </a:rPr>
              <a:t>Elles </a:t>
            </a:r>
            <a:r>
              <a:rPr lang="fr-FR" sz="1600" u="sng" dirty="0" smtClean="0">
                <a:latin typeface="Comic Sans MS" pitchFamily="66" charset="0"/>
              </a:rPr>
              <a:t>connaissent les retentissements </a:t>
            </a:r>
            <a:r>
              <a:rPr lang="fr-FR" sz="1600" dirty="0" smtClean="0">
                <a:latin typeface="Comic Sans MS" pitchFamily="66" charset="0"/>
              </a:rPr>
              <a:t>des maladies et </a:t>
            </a:r>
            <a:r>
              <a:rPr lang="fr-FR" sz="1600" u="sng" dirty="0" smtClean="0">
                <a:latin typeface="Comic Sans MS" pitchFamily="66" charset="0"/>
              </a:rPr>
              <a:t>réalisent des projets </a:t>
            </a:r>
            <a:r>
              <a:rPr lang="fr-FR" sz="1600" dirty="0" smtClean="0">
                <a:latin typeface="Comic Sans MS" pitchFamily="66" charset="0"/>
              </a:rPr>
              <a:t>liés au travail, comme sur l’insertion ou le maintien en emploi. </a:t>
            </a:r>
            <a:br>
              <a:rPr lang="fr-FR" sz="1600" dirty="0" smtClean="0">
                <a:latin typeface="Comic Sans MS" pitchFamily="66" charset="0"/>
              </a:rPr>
            </a:br>
            <a:r>
              <a:rPr lang="fr-FR" sz="1600" dirty="0" smtClean="0">
                <a:latin typeface="Comic Sans MS" pitchFamily="66" charset="0"/>
              </a:rPr>
              <a:t>Elles </a:t>
            </a:r>
            <a:r>
              <a:rPr lang="fr-FR" sz="1600" u="sng" dirty="0" smtClean="0">
                <a:latin typeface="Comic Sans MS" pitchFamily="66" charset="0"/>
              </a:rPr>
              <a:t>ont une démarche d’éducation </a:t>
            </a:r>
            <a:r>
              <a:rPr lang="fr-FR" sz="1600" dirty="0" smtClean="0">
                <a:latin typeface="Comic Sans MS" pitchFamily="66" charset="0"/>
              </a:rPr>
              <a:t>à la santé très importante. </a:t>
            </a:r>
            <a:br>
              <a:rPr lang="fr-FR" sz="1600" dirty="0" smtClean="0">
                <a:latin typeface="Comic Sans MS" pitchFamily="66" charset="0"/>
              </a:rPr>
            </a:br>
            <a:r>
              <a:rPr lang="fr-FR" sz="1600" dirty="0" smtClean="0">
                <a:latin typeface="Comic Sans MS" pitchFamily="66" charset="0"/>
              </a:rPr>
              <a:t>Elles peuvent </a:t>
            </a:r>
            <a:r>
              <a:rPr lang="fr-FR" sz="1600" u="sng" dirty="0" smtClean="0">
                <a:latin typeface="Comic Sans MS" pitchFamily="66" charset="0"/>
              </a:rPr>
              <a:t>accompagner les informations données </a:t>
            </a:r>
            <a:r>
              <a:rPr lang="fr-FR" sz="1600" dirty="0" smtClean="0">
                <a:latin typeface="Comic Sans MS" pitchFamily="66" charset="0"/>
              </a:rPr>
              <a:t>par le médecin au patient. </a:t>
            </a:r>
            <a:br>
              <a:rPr lang="fr-FR" sz="1600" dirty="0" smtClean="0">
                <a:latin typeface="Comic Sans MS" pitchFamily="66" charset="0"/>
              </a:rPr>
            </a:br>
            <a:r>
              <a:rPr lang="fr-FR" sz="1600" dirty="0" smtClean="0">
                <a:latin typeface="Comic Sans MS" pitchFamily="66" charset="0"/>
              </a:rPr>
              <a:t>Elles </a:t>
            </a:r>
            <a:r>
              <a:rPr lang="fr-FR" sz="1600" u="sng" dirty="0" smtClean="0">
                <a:latin typeface="Comic Sans MS" pitchFamily="66" charset="0"/>
              </a:rPr>
              <a:t>se font parfois mieux comprendre </a:t>
            </a:r>
            <a:r>
              <a:rPr lang="fr-FR" sz="1600" dirty="0" smtClean="0">
                <a:latin typeface="Comic Sans MS" pitchFamily="66" charset="0"/>
              </a:rPr>
              <a:t>car elles utilisent un vocabulaire vulgarisé. </a:t>
            </a:r>
            <a:br>
              <a:rPr lang="fr-FR" sz="1600" dirty="0" smtClean="0">
                <a:latin typeface="Comic Sans MS" pitchFamily="66" charset="0"/>
              </a:rPr>
            </a:br>
            <a:r>
              <a:rPr lang="fr-FR" sz="1600" dirty="0" smtClean="0">
                <a:latin typeface="Comic Sans MS" pitchFamily="66" charset="0"/>
              </a:rPr>
              <a:t>Elles </a:t>
            </a:r>
            <a:r>
              <a:rPr lang="fr-FR" sz="1600" u="sng" dirty="0" smtClean="0">
                <a:latin typeface="Comic Sans MS" pitchFamily="66" charset="0"/>
              </a:rPr>
              <a:t>peuvent aussi effectuer des formations spécifiques </a:t>
            </a:r>
            <a:r>
              <a:rPr lang="fr-FR" sz="1600" dirty="0" smtClean="0">
                <a:latin typeface="Comic Sans MS" pitchFamily="66" charset="0"/>
              </a:rPr>
              <a:t>aux pathologies dont elles ont l’expertise, auprès de divers organismes, afin que les personnes soient mieux prises en charge.</a:t>
            </a:r>
            <a:r>
              <a:rPr lang="fr-FR" dirty="0" smtClean="0"/>
              <a:t/>
            </a:r>
            <a:br>
              <a:rPr lang="fr-FR" dirty="0" smtClean="0"/>
            </a:br>
            <a:r>
              <a:rPr lang="fr-FR" dirty="0" smtClean="0"/>
              <a:t> </a:t>
            </a:r>
            <a:br>
              <a:rPr lang="fr-FR" dirty="0" smtClean="0"/>
            </a:br>
            <a:r>
              <a:rPr lang="fr-FR" dirty="0" smtClean="0"/>
              <a:t/>
            </a:r>
            <a:br>
              <a:rPr lang="fr-FR" dirty="0" smtClean="0"/>
            </a:br>
            <a:endParaRPr lang="fr-FR" dirty="0" smtClean="0"/>
          </a:p>
        </p:txBody>
      </p:sp>
      <p:sp>
        <p:nvSpPr>
          <p:cNvPr id="49155" name="Sous-titre 2"/>
          <p:cNvSpPr>
            <a:spLocks noGrp="1"/>
          </p:cNvSpPr>
          <p:nvPr>
            <p:ph type="subTitle" idx="1"/>
          </p:nvPr>
        </p:nvSpPr>
        <p:spPr>
          <a:xfrm>
            <a:off x="533400" y="2971800"/>
            <a:ext cx="7848600" cy="3048000"/>
          </a:xfrm>
          <a:solidFill>
            <a:schemeClr val="accent6">
              <a:lumMod val="20000"/>
              <a:lumOff val="80000"/>
            </a:schemeClr>
          </a:solidFill>
        </p:spPr>
        <p:txBody>
          <a:bodyPr/>
          <a:lstStyle/>
          <a:p>
            <a:pPr algn="l">
              <a:defRPr/>
            </a:pPr>
            <a:r>
              <a:rPr lang="fr-FR" sz="2000" b="1" u="sng" dirty="0" smtClean="0">
                <a:solidFill>
                  <a:srgbClr val="0070C0"/>
                </a:solidFill>
                <a:latin typeface="Comic Sans MS" pitchFamily="66" charset="0"/>
              </a:rPr>
              <a:t>Les proches des travailleurs</a:t>
            </a:r>
            <a:r>
              <a:rPr lang="fr-FR" sz="2000" b="1" dirty="0" smtClean="0">
                <a:solidFill>
                  <a:srgbClr val="0070C0"/>
                </a:solidFill>
                <a:latin typeface="Comic Sans MS" pitchFamily="66" charset="0"/>
              </a:rPr>
              <a:t>. </a:t>
            </a:r>
            <a:r>
              <a:rPr lang="fr-FR" sz="2000" dirty="0" smtClean="0">
                <a:solidFill>
                  <a:schemeClr val="tx2"/>
                </a:solidFill>
              </a:rPr>
              <a:t/>
            </a:r>
            <a:br>
              <a:rPr lang="fr-FR" sz="2000" dirty="0" smtClean="0">
                <a:solidFill>
                  <a:schemeClr val="tx2"/>
                </a:solidFill>
              </a:rPr>
            </a:br>
            <a:r>
              <a:rPr lang="fr-FR" sz="2000" dirty="0" smtClean="0">
                <a:solidFill>
                  <a:schemeClr val="tx2"/>
                </a:solidFill>
              </a:rPr>
              <a:t> </a:t>
            </a:r>
            <a:br>
              <a:rPr lang="fr-FR" sz="2000" dirty="0" smtClean="0">
                <a:solidFill>
                  <a:schemeClr val="tx2"/>
                </a:solidFill>
              </a:rPr>
            </a:br>
            <a:r>
              <a:rPr lang="fr-FR" sz="1600" dirty="0" smtClean="0">
                <a:solidFill>
                  <a:schemeClr val="tx2"/>
                </a:solidFill>
                <a:latin typeface="Comic Sans MS" pitchFamily="66" charset="0"/>
              </a:rPr>
              <a:t>Le maintien en emploi de salariés atteints de MCE est souvent possible grâce à </a:t>
            </a:r>
            <a:r>
              <a:rPr lang="fr-FR" sz="1600" u="sng" dirty="0" smtClean="0">
                <a:solidFill>
                  <a:schemeClr val="tx2"/>
                </a:solidFill>
                <a:latin typeface="Comic Sans MS" pitchFamily="66" charset="0"/>
              </a:rPr>
              <a:t>l’aide d’un proche</a:t>
            </a:r>
            <a:r>
              <a:rPr lang="fr-FR" sz="1600" dirty="0" smtClean="0">
                <a:solidFill>
                  <a:schemeClr val="tx2"/>
                </a:solidFill>
                <a:latin typeface="Comic Sans MS" pitchFamily="66" charset="0"/>
              </a:rPr>
              <a:t>. Dans la plupart des cas, </a:t>
            </a:r>
            <a:r>
              <a:rPr lang="fr-FR" sz="1600" u="sng" dirty="0" smtClean="0">
                <a:solidFill>
                  <a:schemeClr val="tx2"/>
                </a:solidFill>
                <a:latin typeface="Comic Sans MS" pitchFamily="66" charset="0"/>
              </a:rPr>
              <a:t>l’accompagnant est un membre de la famille</a:t>
            </a:r>
            <a:r>
              <a:rPr lang="fr-FR" sz="1600" dirty="0" smtClean="0">
                <a:solidFill>
                  <a:schemeClr val="tx2"/>
                </a:solidFill>
                <a:latin typeface="Comic Sans MS" pitchFamily="66" charset="0"/>
              </a:rPr>
              <a:t>, souvent le conjoint. Un nombre considérable de ces accompagnants sont des femmes et la plupart sont en activité nécessitant de combiner emploi et aide du (des) proche(s). Ceux-ci, souvent </a:t>
            </a:r>
            <a:r>
              <a:rPr lang="fr-FR" sz="1600" u="sng" dirty="0" smtClean="0">
                <a:solidFill>
                  <a:schemeClr val="tx2"/>
                </a:solidFill>
                <a:latin typeface="Comic Sans MS" pitchFamily="66" charset="0"/>
              </a:rPr>
              <a:t>très présents et incontournables </a:t>
            </a:r>
            <a:r>
              <a:rPr lang="fr-FR" sz="1600" dirty="0" smtClean="0">
                <a:solidFill>
                  <a:schemeClr val="tx2"/>
                </a:solidFill>
                <a:latin typeface="Comic Sans MS" pitchFamily="66" charset="0"/>
              </a:rPr>
              <a:t>dans l’activité de travail, jouent un rôle généralement essentiel, mais peu quantifié, dans le maintien en emploi de la personne malade (transport, port de charge, aide au travail, préparation, activité à domicile...).</a:t>
            </a:r>
            <a:endParaRPr lang="fr-FR" sz="1600" dirty="0" smtClean="0">
              <a:latin typeface="Comic Sans MS" pitchFamily="66"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re 1"/>
          <p:cNvSpPr>
            <a:spLocks noGrp="1"/>
          </p:cNvSpPr>
          <p:nvPr>
            <p:ph type="ctrTitle"/>
          </p:nvPr>
        </p:nvSpPr>
        <p:spPr>
          <a:xfrm>
            <a:off x="685800" y="152400"/>
            <a:ext cx="7772400" cy="914400"/>
          </a:xfrm>
          <a:solidFill>
            <a:schemeClr val="accent5">
              <a:lumMod val="90000"/>
            </a:schemeClr>
          </a:solidFill>
        </p:spPr>
        <p:txBody>
          <a:bodyPr/>
          <a:lstStyle/>
          <a:p>
            <a:pPr>
              <a:defRPr/>
            </a:pPr>
            <a:r>
              <a:rPr lang="fr-FR" b="1" u="sng" dirty="0" smtClean="0"/>
              <a:t/>
            </a:r>
            <a:br>
              <a:rPr lang="fr-FR" b="1" u="sng" dirty="0" smtClean="0"/>
            </a:br>
            <a:r>
              <a:rPr lang="fr-FR" b="1" u="sng" dirty="0" smtClean="0"/>
              <a:t/>
            </a:r>
            <a:br>
              <a:rPr lang="fr-FR" b="1" u="sng" dirty="0" smtClean="0"/>
            </a:br>
            <a:r>
              <a:rPr lang="fr-FR" b="1" u="sng" dirty="0" smtClean="0"/>
              <a:t/>
            </a:r>
            <a:br>
              <a:rPr lang="fr-FR" b="1" u="sng" dirty="0" smtClean="0"/>
            </a:br>
            <a:r>
              <a:rPr lang="fr-FR" sz="2400" b="1" u="sng" dirty="0" smtClean="0">
                <a:latin typeface="Comic Sans MS" pitchFamily="66" charset="0"/>
              </a:rPr>
              <a:t>LE PLAN D’ACTIONS EN SIX ETAPES</a:t>
            </a:r>
            <a:r>
              <a:rPr lang="fr-FR" b="1" u="sng" dirty="0" smtClean="0">
                <a:latin typeface="Comic Sans MS" pitchFamily="66" charset="0"/>
              </a:rPr>
              <a:t> </a:t>
            </a:r>
            <a:r>
              <a:rPr lang="fr-FR" dirty="0" smtClean="0"/>
              <a:t/>
            </a:r>
            <a:br>
              <a:rPr lang="fr-FR" dirty="0" smtClean="0"/>
            </a:br>
            <a:r>
              <a:rPr lang="fr-FR" dirty="0" smtClean="0"/>
              <a:t> </a:t>
            </a:r>
            <a:br>
              <a:rPr lang="fr-FR" dirty="0" smtClean="0"/>
            </a:br>
            <a:r>
              <a:rPr lang="fr-FR" dirty="0" smtClean="0"/>
              <a:t/>
            </a:r>
            <a:br>
              <a:rPr lang="fr-FR" dirty="0" smtClean="0"/>
            </a:br>
            <a:endParaRPr lang="fr-FR" dirty="0" smtClean="0"/>
          </a:p>
        </p:txBody>
      </p:sp>
      <p:sp>
        <p:nvSpPr>
          <p:cNvPr id="50179" name="Sous-titre 2"/>
          <p:cNvSpPr>
            <a:spLocks noGrp="1"/>
          </p:cNvSpPr>
          <p:nvPr>
            <p:ph type="subTitle" idx="1"/>
          </p:nvPr>
        </p:nvSpPr>
        <p:spPr>
          <a:xfrm>
            <a:off x="762000" y="1066800"/>
            <a:ext cx="7772400" cy="5562600"/>
          </a:xfrm>
          <a:solidFill>
            <a:schemeClr val="accent3">
              <a:lumMod val="85000"/>
            </a:schemeClr>
          </a:solidFill>
        </p:spPr>
        <p:txBody>
          <a:bodyPr/>
          <a:lstStyle/>
          <a:p>
            <a:pPr algn="just">
              <a:defRPr/>
            </a:pPr>
            <a:r>
              <a:rPr lang="fr-FR" sz="1600" dirty="0" smtClean="0">
                <a:solidFill>
                  <a:schemeClr val="tx2"/>
                </a:solidFill>
                <a:latin typeface="Comic Sans MS" pitchFamily="66" charset="0"/>
              </a:rPr>
              <a:t>Les responsabilités de la gestion des salariés </a:t>
            </a:r>
            <a:r>
              <a:rPr lang="fr-FR" sz="1600" u="sng" dirty="0" smtClean="0">
                <a:solidFill>
                  <a:schemeClr val="tx2"/>
                </a:solidFill>
                <a:latin typeface="Comic Sans MS" pitchFamily="66" charset="0"/>
              </a:rPr>
              <a:t>varient</a:t>
            </a:r>
            <a:r>
              <a:rPr lang="fr-FR" sz="1600" dirty="0" smtClean="0">
                <a:solidFill>
                  <a:schemeClr val="tx2"/>
                </a:solidFill>
                <a:latin typeface="Comic Sans MS" pitchFamily="66" charset="0"/>
              </a:rPr>
              <a:t> d’une entreprise à une autre </a:t>
            </a:r>
            <a:r>
              <a:rPr lang="fr-FR" sz="1600" u="sng" dirty="0" smtClean="0">
                <a:solidFill>
                  <a:schemeClr val="tx2"/>
                </a:solidFill>
                <a:latin typeface="Comic Sans MS" pitchFamily="66" charset="0"/>
              </a:rPr>
              <a:t>en fonction de sa taille et de son activité</a:t>
            </a:r>
            <a:r>
              <a:rPr lang="fr-FR" sz="1600" dirty="0" smtClean="0">
                <a:solidFill>
                  <a:schemeClr val="tx2"/>
                </a:solidFill>
                <a:latin typeface="Comic Sans MS" pitchFamily="66" charset="0"/>
              </a:rPr>
              <a:t>. Toutefois, comme nous l’avons évoqué, les maladies chroniques durent longtemps et évolutives. Pour une bonne gestion, il est donc indispensable </a:t>
            </a:r>
            <a:r>
              <a:rPr lang="fr-FR" sz="1600" u="sng" dirty="0" smtClean="0">
                <a:solidFill>
                  <a:schemeClr val="tx2"/>
                </a:solidFill>
                <a:latin typeface="Comic Sans MS" pitchFamily="66" charset="0"/>
              </a:rPr>
              <a:t>d’avoir un signalement </a:t>
            </a:r>
            <a:r>
              <a:rPr lang="fr-FR" sz="1600" dirty="0" smtClean="0">
                <a:solidFill>
                  <a:schemeClr val="tx2"/>
                </a:solidFill>
                <a:latin typeface="Comic Sans MS" pitchFamily="66" charset="0"/>
              </a:rPr>
              <a:t>précis des absences et pour ce faire, il faut </a:t>
            </a:r>
            <a:r>
              <a:rPr lang="fr-FR" sz="1600" u="sng" dirty="0" smtClean="0">
                <a:solidFill>
                  <a:schemeClr val="tx2"/>
                </a:solidFill>
                <a:latin typeface="Comic Sans MS" pitchFamily="66" charset="0"/>
              </a:rPr>
              <a:t>mettre en place un système de recensement et d’alerte </a:t>
            </a:r>
            <a:r>
              <a:rPr lang="fr-FR" sz="1600" dirty="0" smtClean="0">
                <a:solidFill>
                  <a:schemeClr val="tx2"/>
                </a:solidFill>
                <a:latin typeface="Comic Sans MS" pitchFamily="66" charset="0"/>
              </a:rPr>
              <a:t>qui permet également de faciliter les échanges d’informations à des fins d’assurance maladie.</a:t>
            </a:r>
          </a:p>
          <a:p>
            <a:pPr algn="just">
              <a:defRPr/>
            </a:pPr>
            <a:r>
              <a:rPr lang="fr-FR" sz="1600" b="1" u="sng" dirty="0" smtClean="0">
                <a:solidFill>
                  <a:srgbClr val="0070C0"/>
                </a:solidFill>
                <a:latin typeface="Comic Sans MS" pitchFamily="66" charset="0"/>
              </a:rPr>
              <a:t>Pour réussir à mieux gérer les salariés atteints de maladies chroniques, il faut apprendre, maitriser et suivre de bonnes pratiques ( voir ci-après le code de conduite). </a:t>
            </a:r>
          </a:p>
          <a:p>
            <a:pPr algn="just">
              <a:defRPr/>
            </a:pPr>
            <a:endParaRPr lang="fr-FR" sz="200" b="1" dirty="0" smtClean="0">
              <a:solidFill>
                <a:schemeClr val="tx2"/>
              </a:solidFill>
              <a:latin typeface="Comic Sans MS" pitchFamily="66" charset="0"/>
            </a:endParaRPr>
          </a:p>
          <a:p>
            <a:pPr algn="just">
              <a:defRPr/>
            </a:pPr>
            <a:r>
              <a:rPr lang="fr-FR" sz="1600" dirty="0" smtClean="0">
                <a:solidFill>
                  <a:schemeClr val="tx2"/>
                </a:solidFill>
                <a:latin typeface="Comic Sans MS" pitchFamily="66" charset="0"/>
              </a:rPr>
              <a:t>En voici les différentes étapes qu’on peut/doit suivre.</a:t>
            </a:r>
          </a:p>
          <a:p>
            <a:pPr algn="just">
              <a:defRPr/>
            </a:pPr>
            <a:r>
              <a:rPr lang="fr-FR" sz="300" dirty="0" smtClean="0">
                <a:solidFill>
                  <a:schemeClr val="tx2"/>
                </a:solidFill>
                <a:latin typeface="Comic Sans MS" pitchFamily="66" charset="0"/>
              </a:rPr>
              <a:t> </a:t>
            </a:r>
            <a:r>
              <a:rPr lang="fr-FR" sz="1600" dirty="0" smtClean="0">
                <a:solidFill>
                  <a:schemeClr val="tx2"/>
                </a:solidFill>
                <a:latin typeface="Comic Sans MS" pitchFamily="66" charset="0"/>
              </a:rPr>
              <a:t/>
            </a:r>
            <a:br>
              <a:rPr lang="fr-FR" sz="1600" dirty="0" smtClean="0">
                <a:solidFill>
                  <a:schemeClr val="tx2"/>
                </a:solidFill>
                <a:latin typeface="Comic Sans MS" pitchFamily="66" charset="0"/>
              </a:rPr>
            </a:br>
            <a:r>
              <a:rPr lang="fr-FR" sz="1600" b="1" u="sng" dirty="0" smtClean="0">
                <a:solidFill>
                  <a:srgbClr val="0070C0"/>
                </a:solidFill>
                <a:latin typeface="Comic Sans MS" pitchFamily="66" charset="0"/>
              </a:rPr>
              <a:t>Etape 1 : Repérer qui a besoin d’aide</a:t>
            </a:r>
          </a:p>
          <a:p>
            <a:pPr algn="just">
              <a:defRPr/>
            </a:pPr>
            <a:r>
              <a:rPr lang="fr-FR" sz="1600" dirty="0" smtClean="0">
                <a:solidFill>
                  <a:schemeClr val="tx2"/>
                </a:solidFill>
                <a:latin typeface="Comic Sans MS" pitchFamily="66" charset="0"/>
              </a:rPr>
              <a:t>L’objectif de base est </a:t>
            </a:r>
            <a:r>
              <a:rPr lang="fr-FR" sz="1600" b="1" dirty="0" smtClean="0">
                <a:solidFill>
                  <a:srgbClr val="0070C0"/>
                </a:solidFill>
                <a:latin typeface="Comic Sans MS" pitchFamily="66" charset="0"/>
              </a:rPr>
              <a:t>d’aider le plus vite possible les travailleurs </a:t>
            </a:r>
            <a:r>
              <a:rPr lang="fr-FR" sz="1600" dirty="0" smtClean="0">
                <a:solidFill>
                  <a:schemeClr val="tx2"/>
                </a:solidFill>
                <a:latin typeface="Comic Sans MS" pitchFamily="66" charset="0"/>
              </a:rPr>
              <a:t>atteints de maladies chroniques. </a:t>
            </a:r>
            <a:r>
              <a:rPr lang="fr-FR" sz="1600" dirty="0" smtClean="0">
                <a:solidFill>
                  <a:srgbClr val="0070C0"/>
                </a:solidFill>
                <a:latin typeface="Comic Sans MS" pitchFamily="66" charset="0"/>
              </a:rPr>
              <a:t>Le Directeur du bien-être au travail doit pouvoir aider l’entreprise</a:t>
            </a:r>
            <a:r>
              <a:rPr lang="fr-FR" sz="1600" u="sng" dirty="0" smtClean="0">
                <a:solidFill>
                  <a:srgbClr val="0070C0"/>
                </a:solidFill>
                <a:latin typeface="Comic Sans MS" pitchFamily="66" charset="0"/>
              </a:rPr>
              <a:t> </a:t>
            </a:r>
            <a:r>
              <a:rPr lang="fr-FR" sz="1600" b="1" dirty="0" smtClean="0">
                <a:solidFill>
                  <a:srgbClr val="0070C0"/>
                </a:solidFill>
                <a:latin typeface="Comic Sans MS" pitchFamily="66" charset="0"/>
              </a:rPr>
              <a:t>en repérant les personnes</a:t>
            </a:r>
            <a:r>
              <a:rPr lang="fr-FR" sz="1600" dirty="0" smtClean="0">
                <a:solidFill>
                  <a:srgbClr val="0070C0"/>
                </a:solidFill>
                <a:latin typeface="Comic Sans MS" pitchFamily="66" charset="0"/>
              </a:rPr>
              <a:t> qui ont eu des absences prolongées dues à des problèmes de santé. Il peut demander que ces personnes </a:t>
            </a:r>
            <a:r>
              <a:rPr lang="fr-FR" sz="1600" b="1" dirty="0" smtClean="0">
                <a:solidFill>
                  <a:srgbClr val="0070C0"/>
                </a:solidFill>
                <a:latin typeface="Comic Sans MS" pitchFamily="66" charset="0"/>
              </a:rPr>
              <a:t>fassent l’objet d’une visite médicale</a:t>
            </a:r>
            <a:r>
              <a:rPr lang="fr-FR" sz="1600" dirty="0" smtClean="0">
                <a:solidFill>
                  <a:srgbClr val="0070C0"/>
                </a:solidFill>
                <a:latin typeface="Comic Sans MS" pitchFamily="66" charset="0"/>
              </a:rPr>
              <a:t> chez le médecin du travail ou tout autre praticien, lequel </a:t>
            </a:r>
            <a:r>
              <a:rPr lang="fr-FR" sz="1600" b="1" dirty="0" smtClean="0">
                <a:solidFill>
                  <a:srgbClr val="0070C0"/>
                </a:solidFill>
                <a:latin typeface="Comic Sans MS" pitchFamily="66" charset="0"/>
              </a:rPr>
              <a:t>rédigera une déclaration portant sur le degré d’une éventuelle incapacité.</a:t>
            </a:r>
            <a:r>
              <a:rPr lang="fr-FR" sz="1600" b="1" dirty="0" smtClean="0">
                <a:solidFill>
                  <a:schemeClr val="tx2"/>
                </a:solidFill>
                <a:latin typeface="Comic Sans MS" pitchFamily="66" charset="0"/>
              </a:rPr>
              <a:t> </a:t>
            </a:r>
            <a:r>
              <a:rPr lang="fr-FR" sz="1600" dirty="0" smtClean="0">
                <a:solidFill>
                  <a:schemeClr val="tx2"/>
                </a:solidFill>
                <a:latin typeface="Comic Sans MS" pitchFamily="66" charset="0"/>
              </a:rPr>
              <a:t/>
            </a:r>
            <a:br>
              <a:rPr lang="fr-FR" sz="1600" dirty="0" smtClean="0">
                <a:solidFill>
                  <a:schemeClr val="tx2"/>
                </a:solidFill>
                <a:latin typeface="Comic Sans MS" pitchFamily="66" charset="0"/>
              </a:rPr>
            </a:br>
            <a:r>
              <a:rPr lang="fr-FR" sz="1600" dirty="0" smtClean="0">
                <a:solidFill>
                  <a:schemeClr val="tx2"/>
                </a:solidFill>
                <a:latin typeface="Comic Sans MS" pitchFamily="66" charset="0"/>
              </a:rPr>
              <a:t>Afin de pouvoir offrir son soutien, le Directeur du bien-être au travail </a:t>
            </a:r>
            <a:r>
              <a:rPr lang="fr-FR" sz="1600" b="1" dirty="0" smtClean="0">
                <a:solidFill>
                  <a:schemeClr val="tx2"/>
                </a:solidFill>
                <a:latin typeface="Comic Sans MS" pitchFamily="66" charset="0"/>
              </a:rPr>
              <a:t>doit communiquer ces renseignements à toute personne ou organisme en charge</a:t>
            </a:r>
            <a:r>
              <a:rPr lang="fr-FR" sz="1600" dirty="0" smtClean="0">
                <a:solidFill>
                  <a:schemeClr val="tx2"/>
                </a:solidFill>
                <a:latin typeface="Comic Sans MS" pitchFamily="66" charset="0"/>
              </a:rPr>
              <a:t> de maintenir un contact régulier avec le travailleur.</a:t>
            </a:r>
            <a:endParaRPr lang="fr-FR" sz="1600" dirty="0" smtClean="0">
              <a:latin typeface="Comic Sans MS" pitchFamily="66"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ous-titre 2"/>
          <p:cNvSpPr>
            <a:spLocks noGrp="1"/>
          </p:cNvSpPr>
          <p:nvPr>
            <p:ph type="subTitle" idx="1"/>
          </p:nvPr>
        </p:nvSpPr>
        <p:spPr>
          <a:xfrm>
            <a:off x="685800" y="457200"/>
            <a:ext cx="7696200" cy="6019800"/>
          </a:xfrm>
          <a:solidFill>
            <a:schemeClr val="bg1">
              <a:lumMod val="95000"/>
            </a:schemeClr>
          </a:solidFill>
        </p:spPr>
        <p:txBody>
          <a:bodyPr/>
          <a:lstStyle/>
          <a:p>
            <a:pPr algn="l">
              <a:defRPr/>
            </a:pPr>
            <a:r>
              <a:rPr lang="fr-FR" sz="1600" b="1" u="sng" dirty="0" smtClean="0">
                <a:solidFill>
                  <a:srgbClr val="0070C0"/>
                </a:solidFill>
                <a:latin typeface="Comic Sans MS" pitchFamily="66" charset="0"/>
              </a:rPr>
              <a:t>Etape 2 : Entrer en contact</a:t>
            </a:r>
            <a:endParaRPr lang="fr-FR" sz="1600" dirty="0" smtClean="0">
              <a:solidFill>
                <a:srgbClr val="0070C0"/>
              </a:solidFill>
              <a:latin typeface="Comic Sans MS" pitchFamily="66" charset="0"/>
            </a:endParaRPr>
          </a:p>
          <a:p>
            <a:pPr algn="just">
              <a:defRPr/>
            </a:pPr>
            <a:r>
              <a:rPr lang="fr-FR" sz="1600" dirty="0" smtClean="0">
                <a:latin typeface="Comic Sans MS" pitchFamily="66" charset="0"/>
              </a:rPr>
              <a:t>Savant qu’une personne est en arrêt de maladie chronique ou incapacité, </a:t>
            </a:r>
            <a:r>
              <a:rPr lang="fr-FR" sz="1600" b="1" dirty="0" smtClean="0">
                <a:latin typeface="Comic Sans MS" pitchFamily="66" charset="0"/>
              </a:rPr>
              <a:t>entrer en contact avec elle dés que possible</a:t>
            </a:r>
            <a:r>
              <a:rPr lang="fr-FR" sz="1600" dirty="0" smtClean="0">
                <a:latin typeface="Comic Sans MS" pitchFamily="66" charset="0"/>
              </a:rPr>
              <a:t>. </a:t>
            </a:r>
          </a:p>
          <a:p>
            <a:pPr algn="just">
              <a:defRPr/>
            </a:pPr>
            <a:r>
              <a:rPr lang="fr-FR" sz="1600" dirty="0" smtClean="0">
                <a:latin typeface="Comic Sans MS" pitchFamily="66" charset="0"/>
              </a:rPr>
              <a:t>Dés le début, </a:t>
            </a:r>
            <a:r>
              <a:rPr lang="fr-FR" sz="1600" u="sng" dirty="0" smtClean="0">
                <a:latin typeface="Comic Sans MS" pitchFamily="66" charset="0"/>
              </a:rPr>
              <a:t>il est important d’</a:t>
            </a:r>
            <a:r>
              <a:rPr lang="fr-FR" sz="1600" b="1" u="sng" dirty="0" smtClean="0">
                <a:latin typeface="Comic Sans MS" pitchFamily="66" charset="0"/>
              </a:rPr>
              <a:t>inciter la personne à faire confiance </a:t>
            </a:r>
            <a:r>
              <a:rPr lang="fr-FR" sz="1600" u="sng" dirty="0" smtClean="0">
                <a:latin typeface="Comic Sans MS" pitchFamily="66" charset="0"/>
              </a:rPr>
              <a:t>à son supérieur hiérarchique </a:t>
            </a:r>
            <a:r>
              <a:rPr lang="fr-FR" sz="1600" dirty="0" smtClean="0">
                <a:latin typeface="Comic Sans MS" pitchFamily="66" charset="0"/>
              </a:rPr>
              <a:t>(ou à toute autre personne représentant l’entreprise) dés la première prise de contact par écrit, par téléphone ou en face à face.</a:t>
            </a:r>
          </a:p>
          <a:p>
            <a:pPr algn="just">
              <a:defRPr/>
            </a:pPr>
            <a:r>
              <a:rPr lang="fr-FR" sz="1600" u="sng" dirty="0" smtClean="0">
                <a:solidFill>
                  <a:srgbClr val="0070C0"/>
                </a:solidFill>
                <a:latin typeface="Comic Sans MS" pitchFamily="66" charset="0"/>
              </a:rPr>
              <a:t>Les objectifs sont les suivants :</a:t>
            </a:r>
          </a:p>
          <a:p>
            <a:pPr algn="just">
              <a:defRPr/>
            </a:pPr>
            <a:r>
              <a:rPr lang="fr-FR" sz="1600" u="sng" dirty="0" smtClean="0">
                <a:solidFill>
                  <a:srgbClr val="0070C0"/>
                </a:solidFill>
                <a:latin typeface="Comic Sans MS" pitchFamily="66" charset="0"/>
              </a:rPr>
              <a:t>- Donner au travailleur les renseignements de base sur le processus de gestion de son absence,</a:t>
            </a:r>
          </a:p>
          <a:p>
            <a:pPr algn="just">
              <a:defRPr/>
            </a:pPr>
            <a:r>
              <a:rPr lang="fr-FR" sz="1600" u="sng" dirty="0" smtClean="0">
                <a:solidFill>
                  <a:srgbClr val="0070C0"/>
                </a:solidFill>
                <a:latin typeface="Comic Sans MS" pitchFamily="66" charset="0"/>
              </a:rPr>
              <a:t>- Discuter librement avec lui du programme de son retour au travail,</a:t>
            </a:r>
          </a:p>
          <a:p>
            <a:pPr algn="just">
              <a:defRPr/>
            </a:pPr>
            <a:r>
              <a:rPr lang="fr-FR" sz="1600" u="sng" dirty="0" smtClean="0">
                <a:solidFill>
                  <a:srgbClr val="0070C0"/>
                </a:solidFill>
                <a:latin typeface="Comic Sans MS" pitchFamily="66" charset="0"/>
              </a:rPr>
              <a:t>- Lui rappeler les mesures de soutien qui sont à sa disposition, par exemple l’accès à des médecins du travail.</a:t>
            </a:r>
          </a:p>
          <a:p>
            <a:pPr algn="just">
              <a:defRPr/>
            </a:pPr>
            <a:r>
              <a:rPr lang="fr-FR" sz="1600" u="sng" dirty="0" smtClean="0">
                <a:solidFill>
                  <a:srgbClr val="0070C0"/>
                </a:solidFill>
                <a:latin typeface="Comic Sans MS" pitchFamily="66" charset="0"/>
              </a:rPr>
              <a:t>- Le rassurer sur le fait que ses données personnelles ne seront transmises qu’aux personnes qui en ont besoin, et que sa participation est entièrement volontaire.</a:t>
            </a:r>
          </a:p>
          <a:p>
            <a:pPr algn="just">
              <a:defRPr/>
            </a:pPr>
            <a:r>
              <a:rPr lang="fr-FR" sz="200" dirty="0" smtClean="0">
                <a:latin typeface="Comic Sans MS" pitchFamily="66" charset="0"/>
              </a:rPr>
              <a:t> </a:t>
            </a:r>
          </a:p>
          <a:p>
            <a:pPr algn="just">
              <a:defRPr/>
            </a:pPr>
            <a:r>
              <a:rPr lang="fr-FR" sz="1600" b="1" dirty="0" smtClean="0">
                <a:latin typeface="Comic Sans MS" pitchFamily="66" charset="0"/>
              </a:rPr>
              <a:t>Note : </a:t>
            </a:r>
            <a:r>
              <a:rPr lang="fr-FR" sz="1600" dirty="0" smtClean="0">
                <a:latin typeface="Comic Sans MS" pitchFamily="66" charset="0"/>
              </a:rPr>
              <a:t>Le fait de parler librement au salarié absent pour maladie chronique et d’être à son écoute, à ce stade , </a:t>
            </a:r>
            <a:r>
              <a:rPr lang="fr-FR" sz="1600" b="1" dirty="0" smtClean="0">
                <a:latin typeface="Comic Sans MS" pitchFamily="66" charset="0"/>
              </a:rPr>
              <a:t>va (le réconforter) l’inciter à penser qu’il peut revenir travailler</a:t>
            </a:r>
            <a:r>
              <a:rPr lang="fr-FR" sz="1600" dirty="0" smtClean="0">
                <a:latin typeface="Comic Sans MS" pitchFamily="66" charset="0"/>
              </a:rPr>
              <a:t> et vous permettra de mieux savoir les problèmes que cela va poser.</a:t>
            </a:r>
          </a:p>
          <a:p>
            <a:pPr algn="just">
              <a:defRPr/>
            </a:pPr>
            <a:r>
              <a:rPr lang="fr-FR" sz="200" dirty="0" smtClean="0">
                <a:latin typeface="Comic Sans MS" pitchFamily="66" charset="0"/>
              </a:rPr>
              <a:t> </a:t>
            </a:r>
          </a:p>
          <a:p>
            <a:pPr algn="just">
              <a:defRPr/>
            </a:pPr>
            <a:r>
              <a:rPr lang="fr-FR" sz="1600" b="1" u="sng" dirty="0" smtClean="0">
                <a:solidFill>
                  <a:srgbClr val="0070C0"/>
                </a:solidFill>
                <a:latin typeface="Comic Sans MS" pitchFamily="66" charset="0"/>
              </a:rPr>
              <a:t>Après cette prise de contact, on doit être en mesure de lui proposer un premier entretien pour discuter de ce qu’il faut faire à présent.</a:t>
            </a:r>
          </a:p>
          <a:p>
            <a:pPr>
              <a:defRPr/>
            </a:pPr>
            <a:endParaRPr lang="fr-F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838200" y="1524000"/>
            <a:ext cx="7620000" cy="3124200"/>
          </a:xfrm>
          <a:solidFill>
            <a:schemeClr val="accent3">
              <a:lumMod val="85000"/>
            </a:schemeClr>
          </a:solidFill>
        </p:spPr>
        <p:txBody>
          <a:bodyPr>
            <a:noAutofit/>
          </a:bodyPr>
          <a:lstStyle/>
          <a:p>
            <a:pPr eaLnBrk="1" fontAlgn="auto" hangingPunct="1">
              <a:spcAft>
                <a:spcPts val="0"/>
              </a:spcAft>
              <a:defRPr/>
            </a:pPr>
            <a:r>
              <a:rPr lang="fr-FR" sz="3600" b="1" dirty="0" smtClean="0">
                <a:solidFill>
                  <a:srgbClr val="002060"/>
                </a:solidFill>
                <a:latin typeface="Comic Sans MS" pitchFamily="66" charset="0"/>
              </a:rPr>
              <a:t>LE MANAGEMENT PROACTIF</a:t>
            </a:r>
            <a:br>
              <a:rPr lang="fr-FR" sz="3600" b="1" dirty="0" smtClean="0">
                <a:solidFill>
                  <a:srgbClr val="002060"/>
                </a:solidFill>
                <a:latin typeface="Comic Sans MS" pitchFamily="66" charset="0"/>
              </a:rPr>
            </a:br>
            <a:r>
              <a:rPr lang="fr-FR" sz="3600" b="1" dirty="0" smtClean="0">
                <a:solidFill>
                  <a:srgbClr val="002060"/>
                </a:solidFill>
                <a:latin typeface="Comic Sans MS" pitchFamily="66" charset="0"/>
              </a:rPr>
              <a:t> DES MALADIES CHRONIQUES</a:t>
            </a:r>
            <a:br>
              <a:rPr lang="fr-FR" sz="3600" b="1" dirty="0" smtClean="0">
                <a:solidFill>
                  <a:srgbClr val="002060"/>
                </a:solidFill>
                <a:latin typeface="Comic Sans MS" pitchFamily="66" charset="0"/>
              </a:rPr>
            </a:br>
            <a:r>
              <a:rPr lang="fr-FR" sz="3600" b="1" dirty="0" smtClean="0">
                <a:solidFill>
                  <a:srgbClr val="002060"/>
                </a:solidFill>
                <a:latin typeface="Comic Sans MS" pitchFamily="66" charset="0"/>
              </a:rPr>
              <a:t> DANS L’ENTREPRISE</a:t>
            </a:r>
            <a:endParaRPr lang="fr-FR" sz="3600" b="1" dirty="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ous-titre 2"/>
          <p:cNvSpPr>
            <a:spLocks noGrp="1"/>
          </p:cNvSpPr>
          <p:nvPr>
            <p:ph type="subTitle" idx="1"/>
          </p:nvPr>
        </p:nvSpPr>
        <p:spPr>
          <a:xfrm>
            <a:off x="457200" y="457200"/>
            <a:ext cx="8229600" cy="5334000"/>
          </a:xfrm>
          <a:solidFill>
            <a:schemeClr val="bg1">
              <a:lumMod val="95000"/>
            </a:schemeClr>
          </a:solidFill>
        </p:spPr>
        <p:txBody>
          <a:bodyPr/>
          <a:lstStyle/>
          <a:p>
            <a:pPr algn="l">
              <a:defRPr/>
            </a:pPr>
            <a:r>
              <a:rPr lang="fr-FR" sz="1600" b="1" u="sng" dirty="0" smtClean="0">
                <a:solidFill>
                  <a:srgbClr val="0070C0"/>
                </a:solidFill>
                <a:latin typeface="Comic Sans MS" pitchFamily="66" charset="0"/>
              </a:rPr>
              <a:t>Etape 3 : Invitation à un entretien initial</a:t>
            </a:r>
            <a:endParaRPr lang="fr-FR" sz="1600" dirty="0" smtClean="0">
              <a:solidFill>
                <a:srgbClr val="0070C0"/>
              </a:solidFill>
              <a:latin typeface="Comic Sans MS" pitchFamily="66" charset="0"/>
            </a:endParaRPr>
          </a:p>
          <a:p>
            <a:pPr>
              <a:defRPr/>
            </a:pPr>
            <a:r>
              <a:rPr lang="fr-FR" sz="1600" dirty="0" smtClean="0">
                <a:latin typeface="Comic Sans MS" pitchFamily="66" charset="0"/>
              </a:rPr>
              <a:t> </a:t>
            </a:r>
          </a:p>
          <a:p>
            <a:pPr algn="just">
              <a:defRPr/>
            </a:pPr>
            <a:r>
              <a:rPr lang="fr-FR" sz="1600" b="1" u="sng" dirty="0" smtClean="0">
                <a:latin typeface="Comic Sans MS" pitchFamily="66" charset="0"/>
              </a:rPr>
              <a:t>Si le travailleur</a:t>
            </a:r>
            <a:r>
              <a:rPr lang="fr-FR" sz="1600" u="sng" dirty="0" smtClean="0">
                <a:latin typeface="Comic Sans MS" pitchFamily="66" charset="0"/>
              </a:rPr>
              <a:t> en arrêt de maladie chronique ou incapacité </a:t>
            </a:r>
            <a:r>
              <a:rPr lang="fr-FR" sz="1600" b="1" u="sng" dirty="0" smtClean="0">
                <a:latin typeface="Comic Sans MS" pitchFamily="66" charset="0"/>
              </a:rPr>
              <a:t>le veut bien et le peut</a:t>
            </a:r>
            <a:r>
              <a:rPr lang="fr-FR" sz="1600" u="sng" dirty="0" smtClean="0">
                <a:latin typeface="Comic Sans MS" pitchFamily="66" charset="0"/>
              </a:rPr>
              <a:t>, on l’invite à participer à un entretien . </a:t>
            </a:r>
            <a:r>
              <a:rPr lang="fr-FR" sz="1600" dirty="0" smtClean="0">
                <a:latin typeface="Comic Sans MS" pitchFamily="66" charset="0"/>
              </a:rPr>
              <a:t>Cette consultation initiale doit </a:t>
            </a:r>
            <a:r>
              <a:rPr lang="fr-FR" sz="1600" b="1" dirty="0" smtClean="0">
                <a:latin typeface="Comic Sans MS" pitchFamily="66" charset="0"/>
              </a:rPr>
              <a:t>se dérouler en privé</a:t>
            </a:r>
            <a:r>
              <a:rPr lang="fr-FR" sz="1600" dirty="0" smtClean="0">
                <a:latin typeface="Comic Sans MS" pitchFamily="66" charset="0"/>
              </a:rPr>
              <a:t>, </a:t>
            </a:r>
            <a:r>
              <a:rPr lang="fr-FR" sz="1600" b="1" dirty="0" smtClean="0">
                <a:latin typeface="Comic Sans MS" pitchFamily="66" charset="0"/>
              </a:rPr>
              <a:t>en dehors du lieu de travail</a:t>
            </a:r>
            <a:r>
              <a:rPr lang="fr-FR" sz="1600" dirty="0" smtClean="0">
                <a:latin typeface="Comic Sans MS" pitchFamily="66" charset="0"/>
              </a:rPr>
              <a:t> et l’employeur ou son délégué doit y participer . </a:t>
            </a:r>
          </a:p>
          <a:p>
            <a:pPr algn="just">
              <a:defRPr/>
            </a:pPr>
            <a:r>
              <a:rPr lang="fr-FR" sz="1600" u="sng" dirty="0" smtClean="0">
                <a:latin typeface="Comic Sans MS" pitchFamily="66" charset="0"/>
              </a:rPr>
              <a:t>Pour que l’échange soit productif , </a:t>
            </a:r>
            <a:r>
              <a:rPr lang="fr-FR" sz="1600" b="1" u="sng" dirty="0" smtClean="0">
                <a:latin typeface="Comic Sans MS" pitchFamily="66" charset="0"/>
              </a:rPr>
              <a:t>l’entretien doit être axé sur les bénéfices que chacun espère en tirer .</a:t>
            </a:r>
            <a:endParaRPr lang="fr-FR" sz="1600" u="sng" dirty="0" smtClean="0">
              <a:latin typeface="Comic Sans MS" pitchFamily="66" charset="0"/>
            </a:endParaRPr>
          </a:p>
          <a:p>
            <a:pPr algn="just">
              <a:defRPr/>
            </a:pPr>
            <a:r>
              <a:rPr lang="fr-FR" sz="1600" dirty="0" smtClean="0">
                <a:latin typeface="Comic Sans MS" pitchFamily="66" charset="0"/>
              </a:rPr>
              <a:t>Par exemple :</a:t>
            </a:r>
          </a:p>
          <a:p>
            <a:pPr algn="just">
              <a:defRPr/>
            </a:pPr>
            <a:r>
              <a:rPr lang="fr-FR" sz="1600" dirty="0" smtClean="0">
                <a:latin typeface="Comic Sans MS" pitchFamily="66" charset="0"/>
              </a:rPr>
              <a:t>- Créez, encouragez et renforcez la confiance mutuelle.</a:t>
            </a:r>
          </a:p>
          <a:p>
            <a:pPr algn="just">
              <a:defRPr/>
            </a:pPr>
            <a:r>
              <a:rPr lang="fr-FR" sz="1600" dirty="0" smtClean="0">
                <a:latin typeface="Comic Sans MS" pitchFamily="66" charset="0"/>
              </a:rPr>
              <a:t>- Expliquez le sens et le but de l’entretien</a:t>
            </a:r>
          </a:p>
          <a:p>
            <a:pPr algn="just">
              <a:defRPr/>
            </a:pPr>
            <a:r>
              <a:rPr lang="fr-FR" sz="1600" dirty="0" smtClean="0">
                <a:latin typeface="Comic Sans MS" pitchFamily="66" charset="0"/>
              </a:rPr>
              <a:t>- Partagez des renseignements sur votre politique et vos pratiques en matière de gestion de la maladie chronique au travail, et indiquez quelles sont éventuellement les prochaines étapes</a:t>
            </a:r>
          </a:p>
          <a:p>
            <a:pPr algn="just">
              <a:defRPr/>
            </a:pPr>
            <a:r>
              <a:rPr lang="fr-FR" sz="1600" dirty="0" smtClean="0">
                <a:latin typeface="Comic Sans MS" pitchFamily="66" charset="0"/>
              </a:rPr>
              <a:t>- Déterminez ce que le travailleur espère accomplir et tâchez de savoir s’il souhaite revenir au travail</a:t>
            </a:r>
          </a:p>
          <a:p>
            <a:pPr algn="just">
              <a:defRPr/>
            </a:pPr>
            <a:r>
              <a:rPr lang="fr-FR" sz="1600" dirty="0" smtClean="0">
                <a:latin typeface="Comic Sans MS" pitchFamily="66" charset="0"/>
              </a:rPr>
              <a:t>- Obtenez son consentement par écrit pour une utilisation confidentielle dans le cadre d’une politique éventuelle de protection des données</a:t>
            </a:r>
          </a:p>
          <a:p>
            <a:pPr algn="just">
              <a:defRPr/>
            </a:pPr>
            <a:r>
              <a:rPr lang="fr-FR" sz="1600" dirty="0" smtClean="0">
                <a:latin typeface="Comic Sans MS" pitchFamily="66" charset="0"/>
              </a:rPr>
              <a:t>- Déterminez s’il est possible que le travail soit à l’origine des problèmes de santé.</a:t>
            </a:r>
          </a:p>
          <a:p>
            <a:pPr>
              <a:defRPr/>
            </a:pPr>
            <a:r>
              <a:rPr lang="fr-FR" dirty="0" smtClean="0"/>
              <a:t> </a:t>
            </a:r>
          </a:p>
          <a:p>
            <a:pPr>
              <a:defRPr/>
            </a:pPr>
            <a:endParaRPr lang="fr-FR"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ous-titre 2"/>
          <p:cNvSpPr>
            <a:spLocks noGrp="1"/>
          </p:cNvSpPr>
          <p:nvPr>
            <p:ph type="subTitle" idx="1"/>
          </p:nvPr>
        </p:nvSpPr>
        <p:spPr>
          <a:xfrm>
            <a:off x="762000" y="990600"/>
            <a:ext cx="7543800" cy="4724400"/>
          </a:xfrm>
          <a:solidFill>
            <a:schemeClr val="accent2">
              <a:lumMod val="20000"/>
              <a:lumOff val="80000"/>
            </a:schemeClr>
          </a:solidFill>
        </p:spPr>
        <p:txBody>
          <a:bodyPr/>
          <a:lstStyle/>
          <a:p>
            <a:pPr algn="l">
              <a:defRPr/>
            </a:pPr>
            <a:r>
              <a:rPr lang="fr-FR" sz="1600" b="1" u="sng" dirty="0" smtClean="0">
                <a:latin typeface="Comic Sans MS" pitchFamily="66" charset="0"/>
              </a:rPr>
              <a:t>Note : </a:t>
            </a:r>
            <a:endParaRPr lang="fr-FR" sz="1600" u="sng" dirty="0" smtClean="0">
              <a:latin typeface="Comic Sans MS" pitchFamily="66" charset="0"/>
            </a:endParaRPr>
          </a:p>
          <a:p>
            <a:pPr algn="just">
              <a:defRPr/>
            </a:pPr>
            <a:r>
              <a:rPr lang="fr-FR" sz="1600" u="sng" dirty="0" smtClean="0">
                <a:solidFill>
                  <a:srgbClr val="0070C0"/>
                </a:solidFill>
                <a:latin typeface="Comic Sans MS" pitchFamily="66" charset="0"/>
              </a:rPr>
              <a:t>Il est important de savoir quel type de travail le salarié est-il capable de faire , la durée probable de sa maladie, et ce qui peut être fait pour l’aider à continuer à travailler</a:t>
            </a:r>
            <a:r>
              <a:rPr lang="fr-FR" sz="1600" dirty="0" smtClean="0">
                <a:solidFill>
                  <a:srgbClr val="0070C0"/>
                </a:solidFill>
                <a:latin typeface="Comic Sans MS" pitchFamily="66" charset="0"/>
              </a:rPr>
              <a:t>. </a:t>
            </a:r>
            <a:r>
              <a:rPr lang="fr-FR" sz="1600" dirty="0" smtClean="0">
                <a:latin typeface="Comic Sans MS" pitchFamily="66" charset="0"/>
              </a:rPr>
              <a:t>Si nécessaire, </a:t>
            </a:r>
            <a:r>
              <a:rPr lang="fr-FR" sz="1600" b="1" dirty="0" smtClean="0">
                <a:latin typeface="Comic Sans MS" pitchFamily="66" charset="0"/>
              </a:rPr>
              <a:t>la médecine du travail et la Direction du bien-être au travail peuvent avoir besoin de contacter le salarié pour obtenir un complément d’information.</a:t>
            </a:r>
            <a:r>
              <a:rPr lang="fr-FR" sz="1600" dirty="0" smtClean="0">
                <a:latin typeface="Comic Sans MS" pitchFamily="66" charset="0"/>
              </a:rPr>
              <a:t> Cette demande de suivi dépend de l’obtention de son consentement.</a:t>
            </a:r>
          </a:p>
          <a:p>
            <a:pPr algn="just">
              <a:defRPr/>
            </a:pPr>
            <a:r>
              <a:rPr lang="fr-FR" sz="400" dirty="0" smtClean="0">
                <a:latin typeface="Comic Sans MS" pitchFamily="66" charset="0"/>
              </a:rPr>
              <a:t> </a:t>
            </a:r>
          </a:p>
          <a:p>
            <a:pPr algn="just">
              <a:defRPr/>
            </a:pPr>
            <a:r>
              <a:rPr lang="fr-FR" sz="1600" dirty="0" smtClean="0">
                <a:latin typeface="Comic Sans MS" pitchFamily="66" charset="0"/>
              </a:rPr>
              <a:t>Rappelez systématiquement à la personne les objectifs que vous cherchez à atteindre. La conversation peut être un moyen efficace pour élaborer un plan. Vous devez </a:t>
            </a:r>
            <a:r>
              <a:rPr lang="fr-FR" sz="1600" b="1" dirty="0" smtClean="0">
                <a:latin typeface="Comic Sans MS" pitchFamily="66" charset="0"/>
              </a:rPr>
              <a:t>obtenir son accord écrit</a:t>
            </a:r>
            <a:r>
              <a:rPr lang="fr-FR" sz="1600" dirty="0" smtClean="0">
                <a:latin typeface="Comic Sans MS" pitchFamily="66" charset="0"/>
              </a:rPr>
              <a:t> sur toutes les suggestions ou prochaines étapes que vous proposez. </a:t>
            </a:r>
            <a:r>
              <a:rPr lang="fr-FR" sz="1600" u="sng" dirty="0" smtClean="0">
                <a:latin typeface="Comic Sans MS" pitchFamily="66" charset="0"/>
              </a:rPr>
              <a:t>Toutes les prises de contact doivent être consignées.</a:t>
            </a:r>
            <a:endParaRPr lang="fr-FR" sz="1600" dirty="0" smtClean="0">
              <a:latin typeface="Comic Sans MS" pitchFamily="66" charset="0"/>
            </a:endParaRPr>
          </a:p>
          <a:p>
            <a:pPr algn="just">
              <a:defRPr/>
            </a:pPr>
            <a:r>
              <a:rPr lang="fr-FR" sz="400" dirty="0" smtClean="0">
                <a:latin typeface="Comic Sans MS" pitchFamily="66" charset="0"/>
              </a:rPr>
              <a:t> </a:t>
            </a:r>
          </a:p>
          <a:p>
            <a:pPr algn="just">
              <a:defRPr/>
            </a:pPr>
            <a:r>
              <a:rPr lang="fr-FR" sz="1600" dirty="0" smtClean="0">
                <a:latin typeface="Comic Sans MS" pitchFamily="66" charset="0"/>
              </a:rPr>
              <a:t>Au cours de l’entretien initial , chaque participant doit se souvenir que c’est </a:t>
            </a:r>
            <a:r>
              <a:rPr lang="fr-FR" sz="1600" b="1" dirty="0" smtClean="0">
                <a:latin typeface="Comic Sans MS" pitchFamily="66" charset="0"/>
              </a:rPr>
              <a:t>le salarié qui fixe le calendrier du processus du retour au travail.</a:t>
            </a:r>
            <a:endParaRPr lang="fr-FR" sz="1600" dirty="0" smtClean="0">
              <a:latin typeface="Comic Sans MS" pitchFamily="66" charset="0"/>
            </a:endParaRPr>
          </a:p>
          <a:p>
            <a:pPr algn="just">
              <a:defRPr/>
            </a:pPr>
            <a:r>
              <a:rPr lang="fr-FR" sz="400" dirty="0" smtClean="0">
                <a:latin typeface="Comic Sans MS" pitchFamily="66" charset="0"/>
              </a:rPr>
              <a:t> </a:t>
            </a:r>
          </a:p>
          <a:p>
            <a:pPr algn="just">
              <a:defRPr/>
            </a:pPr>
            <a:r>
              <a:rPr lang="fr-FR" sz="1600" dirty="0" smtClean="0">
                <a:latin typeface="Comic Sans MS" pitchFamily="66" charset="0"/>
              </a:rPr>
              <a:t>La maladie chronique n’étant forcément évidente pour les autres, </a:t>
            </a:r>
            <a:r>
              <a:rPr lang="fr-FR" sz="1600" b="1" u="sng" dirty="0" smtClean="0">
                <a:solidFill>
                  <a:srgbClr val="0070C0"/>
                </a:solidFill>
                <a:latin typeface="Comic Sans MS" pitchFamily="66" charset="0"/>
              </a:rPr>
              <a:t>la personne doit être systématiquement traitée avec sensibilité et respect.</a:t>
            </a:r>
          </a:p>
          <a:p>
            <a:pPr>
              <a:defRPr/>
            </a:pPr>
            <a:endParaRPr lang="fr-FR"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ous-titre 2"/>
          <p:cNvSpPr>
            <a:spLocks noGrp="1"/>
          </p:cNvSpPr>
          <p:nvPr>
            <p:ph type="subTitle" idx="1"/>
          </p:nvPr>
        </p:nvSpPr>
        <p:spPr>
          <a:xfrm>
            <a:off x="914400" y="762000"/>
            <a:ext cx="7391400" cy="4800600"/>
          </a:xfrm>
        </p:spPr>
        <p:txBody>
          <a:bodyPr/>
          <a:lstStyle/>
          <a:p>
            <a:pPr algn="l"/>
            <a:r>
              <a:rPr lang="fr-FR" sz="1600" b="1" u="sng" dirty="0" smtClean="0">
                <a:latin typeface="Comic Sans MS" pitchFamily="66" charset="0"/>
              </a:rPr>
              <a:t>Etape 4 : Examen du cas</a:t>
            </a:r>
            <a:endParaRPr lang="fr-FR" sz="1600" dirty="0" smtClean="0">
              <a:latin typeface="Comic Sans MS" pitchFamily="66" charset="0"/>
            </a:endParaRPr>
          </a:p>
          <a:p>
            <a:r>
              <a:rPr lang="fr-FR" sz="1600" dirty="0" smtClean="0">
                <a:latin typeface="Comic Sans MS" pitchFamily="66" charset="0"/>
              </a:rPr>
              <a:t> </a:t>
            </a:r>
          </a:p>
          <a:p>
            <a:pPr algn="just"/>
            <a:r>
              <a:rPr lang="fr-FR" sz="1600" u="sng" dirty="0" smtClean="0">
                <a:latin typeface="Comic Sans MS" pitchFamily="66" charset="0"/>
              </a:rPr>
              <a:t>Dans la plupart des cas, les renseignements recueillis lors de l’entretien initial (étape3) ne suffiront pas à établir un bilan complet. </a:t>
            </a:r>
            <a:r>
              <a:rPr lang="fr-FR" sz="1600" u="sng" dirty="0" smtClean="0">
                <a:solidFill>
                  <a:srgbClr val="0070C0"/>
                </a:solidFill>
                <a:latin typeface="Comic Sans MS" pitchFamily="66" charset="0"/>
              </a:rPr>
              <a:t>On doit </a:t>
            </a:r>
            <a:r>
              <a:rPr lang="fr-FR" sz="1600" b="1" u="sng" dirty="0" smtClean="0">
                <a:solidFill>
                  <a:srgbClr val="0070C0"/>
                </a:solidFill>
                <a:latin typeface="Comic Sans MS" pitchFamily="66" charset="0"/>
              </a:rPr>
              <a:t>organiser un examen du cas ou un échange de type entretien de réintégration</a:t>
            </a:r>
            <a:r>
              <a:rPr lang="fr-FR" sz="1600" u="sng" dirty="0" smtClean="0">
                <a:latin typeface="Comic Sans MS" pitchFamily="66" charset="0"/>
              </a:rPr>
              <a:t>, </a:t>
            </a:r>
            <a:r>
              <a:rPr lang="fr-FR" sz="1600" dirty="0" smtClean="0">
                <a:latin typeface="Comic Sans MS" pitchFamily="66" charset="0"/>
              </a:rPr>
              <a:t>avec le consentement écrit de la personne, qui peut </a:t>
            </a:r>
            <a:r>
              <a:rPr lang="fr-FR" sz="1600" b="1" dirty="0" smtClean="0">
                <a:latin typeface="Comic Sans MS" pitchFamily="66" charset="0"/>
              </a:rPr>
              <a:t>comporter une enquête médicale</a:t>
            </a:r>
            <a:r>
              <a:rPr lang="fr-FR" sz="1600" dirty="0" smtClean="0">
                <a:latin typeface="Comic Sans MS" pitchFamily="66" charset="0"/>
              </a:rPr>
              <a:t>. Celle-ci doit servir à obtenir tous les renseignements et avis médicaux pertinents. Là encore, cela doit se faire avec l’accord de la personne. </a:t>
            </a:r>
            <a:r>
              <a:rPr lang="fr-FR" sz="1600" b="1" u="sng" dirty="0" smtClean="0">
                <a:solidFill>
                  <a:srgbClr val="0070C0"/>
                </a:solidFill>
                <a:latin typeface="Comic Sans MS" pitchFamily="66" charset="0"/>
              </a:rPr>
              <a:t>Il faudra peut être faire appel aux conseils spécialisés  des différentes parties, </a:t>
            </a:r>
            <a:r>
              <a:rPr lang="fr-FR" sz="1600" dirty="0" smtClean="0">
                <a:latin typeface="Comic Sans MS" pitchFamily="66" charset="0"/>
              </a:rPr>
              <a:t>comme les prestataires de retraite et d’assurance, les agences pour l’emploi, le médecin traitant du salarié ou le médecin de travail. </a:t>
            </a:r>
            <a:r>
              <a:rPr lang="fr-FR" sz="1600" b="1" u="sng" dirty="0" smtClean="0">
                <a:solidFill>
                  <a:srgbClr val="0070C0"/>
                </a:solidFill>
                <a:latin typeface="Comic Sans MS" pitchFamily="66" charset="0"/>
              </a:rPr>
              <a:t>L’objectif est de réunir suffisamment de renseignements pour comprendre les enjeux  et élaborer un plan exhaustif</a:t>
            </a:r>
            <a:r>
              <a:rPr lang="fr-FR" sz="1600" u="sng" dirty="0" smtClean="0">
                <a:solidFill>
                  <a:srgbClr val="0070C0"/>
                </a:solidFill>
                <a:latin typeface="Comic Sans MS" pitchFamily="66" charset="0"/>
              </a:rPr>
              <a:t> pour aider le travailleur à revenir au travail, avec tous les soutiens nécessaires dans le cadre du plan et à l’extérieur . </a:t>
            </a:r>
            <a:r>
              <a:rPr lang="fr-FR" sz="1600" b="1" u="sng" dirty="0" smtClean="0">
                <a:latin typeface="Comic Sans MS" pitchFamily="66" charset="0"/>
              </a:rPr>
              <a:t>Le plan doit être avalisé par toutes les parties.</a:t>
            </a:r>
            <a:endParaRPr lang="fr-FR" sz="1600" u="sng" dirty="0" smtClean="0">
              <a:latin typeface="Comic Sans MS" pitchFamily="66"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ous-titre 2"/>
          <p:cNvSpPr>
            <a:spLocks noGrp="1"/>
          </p:cNvSpPr>
          <p:nvPr>
            <p:ph type="subTitle" idx="1"/>
          </p:nvPr>
        </p:nvSpPr>
        <p:spPr>
          <a:xfrm>
            <a:off x="762000" y="457200"/>
            <a:ext cx="7848600" cy="6172200"/>
          </a:xfrm>
          <a:solidFill>
            <a:schemeClr val="bg1">
              <a:lumMod val="95000"/>
            </a:schemeClr>
          </a:solidFill>
        </p:spPr>
        <p:txBody>
          <a:bodyPr/>
          <a:lstStyle/>
          <a:p>
            <a:pPr>
              <a:defRPr/>
            </a:pPr>
            <a:r>
              <a:rPr lang="fr-FR" sz="1600" b="1" u="sng" dirty="0" smtClean="0">
                <a:solidFill>
                  <a:srgbClr val="0070C0"/>
                </a:solidFill>
                <a:latin typeface="Comic Sans MS" pitchFamily="66" charset="0"/>
              </a:rPr>
              <a:t>Etape 5 : Elaboration d’un programme de retour au travail</a:t>
            </a:r>
            <a:endParaRPr lang="fr-FR" sz="1600" dirty="0" smtClean="0">
              <a:solidFill>
                <a:srgbClr val="0070C0"/>
              </a:solidFill>
              <a:latin typeface="Comic Sans MS" pitchFamily="66" charset="0"/>
            </a:endParaRPr>
          </a:p>
          <a:p>
            <a:pPr>
              <a:defRPr/>
            </a:pPr>
            <a:r>
              <a:rPr lang="fr-FR" sz="500" dirty="0" smtClean="0">
                <a:latin typeface="Comic Sans MS" pitchFamily="66" charset="0"/>
              </a:rPr>
              <a:t> </a:t>
            </a:r>
          </a:p>
          <a:p>
            <a:pPr algn="just">
              <a:defRPr/>
            </a:pPr>
            <a:r>
              <a:rPr lang="fr-FR" sz="1600" dirty="0" smtClean="0">
                <a:latin typeface="Comic Sans MS" pitchFamily="66" charset="0"/>
              </a:rPr>
              <a:t>Suite à l’examen du cas, le travailleur et vous devrez vous mettre d’accord sur </a:t>
            </a:r>
            <a:r>
              <a:rPr lang="fr-FR" sz="1600" b="1" dirty="0" smtClean="0">
                <a:latin typeface="Comic Sans MS" pitchFamily="66" charset="0"/>
              </a:rPr>
              <a:t>un plan d’actions</a:t>
            </a:r>
            <a:r>
              <a:rPr lang="fr-FR" sz="1600" dirty="0" smtClean="0">
                <a:latin typeface="Comic Sans MS" pitchFamily="66" charset="0"/>
              </a:rPr>
              <a:t> qui, avec votre engagement, va l’aider à revenir au travail. Cela devra </a:t>
            </a:r>
            <a:r>
              <a:rPr lang="fr-FR" sz="1600" b="1" dirty="0" smtClean="0">
                <a:latin typeface="Comic Sans MS" pitchFamily="66" charset="0"/>
              </a:rPr>
              <a:t>se faire dans le cadre d’un échange privé, et face à face</a:t>
            </a:r>
            <a:r>
              <a:rPr lang="fr-FR" sz="1600" dirty="0" smtClean="0">
                <a:latin typeface="Comic Sans MS" pitchFamily="66" charset="0"/>
              </a:rPr>
              <a:t>, entre toutes les parties concernées et portant sur </a:t>
            </a:r>
            <a:r>
              <a:rPr lang="fr-FR" sz="1600" b="1" dirty="0" smtClean="0">
                <a:latin typeface="Comic Sans MS" pitchFamily="66" charset="0"/>
              </a:rPr>
              <a:t>le processus ainsi que sur toutes les exigences qu’il convient de prendre en compte. </a:t>
            </a:r>
            <a:endParaRPr lang="fr-FR" sz="1600" dirty="0" smtClean="0">
              <a:latin typeface="Comic Sans MS" pitchFamily="66" charset="0"/>
            </a:endParaRPr>
          </a:p>
          <a:p>
            <a:pPr algn="just">
              <a:defRPr/>
            </a:pPr>
            <a:r>
              <a:rPr lang="fr-FR" sz="1600" dirty="0" smtClean="0">
                <a:latin typeface="Comic Sans MS" pitchFamily="66" charset="0"/>
              </a:rPr>
              <a:t>En particulier, vous devez établir quelles sont </a:t>
            </a:r>
            <a:r>
              <a:rPr lang="fr-FR" sz="1600" b="1" dirty="0" smtClean="0">
                <a:latin typeface="Comic Sans MS" pitchFamily="66" charset="0"/>
              </a:rPr>
              <a:t>les mesures à prendre, quand, comment, où, dans quelle mesure et à quel point le travailleur souhaite être impliqué à chacun des stades . </a:t>
            </a:r>
            <a:endParaRPr lang="fr-FR" sz="1600" dirty="0" smtClean="0">
              <a:latin typeface="Comic Sans MS" pitchFamily="66" charset="0"/>
            </a:endParaRPr>
          </a:p>
          <a:p>
            <a:pPr algn="just">
              <a:defRPr/>
            </a:pPr>
            <a:r>
              <a:rPr lang="fr-FR" sz="1600" dirty="0" smtClean="0">
                <a:solidFill>
                  <a:srgbClr val="0070C0"/>
                </a:solidFill>
                <a:latin typeface="Comic Sans MS" pitchFamily="66" charset="0"/>
              </a:rPr>
              <a:t>Incluez dans votre plan </a:t>
            </a:r>
            <a:r>
              <a:rPr lang="fr-FR" sz="1600" b="1" dirty="0" smtClean="0">
                <a:solidFill>
                  <a:srgbClr val="0070C0"/>
                </a:solidFill>
                <a:latin typeface="Comic Sans MS" pitchFamily="66" charset="0"/>
              </a:rPr>
              <a:t>des modes de prévention, de réadaptation, et de prise en compte des problèmes </a:t>
            </a:r>
            <a:r>
              <a:rPr lang="fr-FR" sz="1600" dirty="0" smtClean="0">
                <a:solidFill>
                  <a:srgbClr val="0070C0"/>
                </a:solidFill>
                <a:latin typeface="Comic Sans MS" pitchFamily="66" charset="0"/>
              </a:rPr>
              <a:t>de santé à long terme de la personne.</a:t>
            </a:r>
          </a:p>
          <a:p>
            <a:pPr algn="just">
              <a:defRPr/>
            </a:pPr>
            <a:r>
              <a:rPr lang="fr-FR" sz="500" dirty="0" smtClean="0">
                <a:solidFill>
                  <a:srgbClr val="0070C0"/>
                </a:solidFill>
                <a:latin typeface="Comic Sans MS" pitchFamily="66" charset="0"/>
              </a:rPr>
              <a:t> </a:t>
            </a:r>
          </a:p>
          <a:p>
            <a:pPr algn="just">
              <a:defRPr/>
            </a:pPr>
            <a:r>
              <a:rPr lang="fr-FR" sz="1600" u="sng" dirty="0" smtClean="0">
                <a:solidFill>
                  <a:srgbClr val="0070C0"/>
                </a:solidFill>
                <a:latin typeface="Comic Sans MS" pitchFamily="66" charset="0"/>
              </a:rPr>
              <a:t>Les mesures de réadaptation éventuelles peuvent être les suivantes :</a:t>
            </a:r>
          </a:p>
          <a:p>
            <a:pPr algn="just">
              <a:defRPr/>
            </a:pPr>
            <a:r>
              <a:rPr lang="fr-FR" sz="1600" u="sng" dirty="0" smtClean="0">
                <a:solidFill>
                  <a:srgbClr val="0070C0"/>
                </a:solidFill>
                <a:latin typeface="Comic Sans MS" pitchFamily="66" charset="0"/>
              </a:rPr>
              <a:t>- Permettre un retour progressif au travail, </a:t>
            </a:r>
          </a:p>
          <a:p>
            <a:pPr algn="just">
              <a:defRPr/>
            </a:pPr>
            <a:r>
              <a:rPr lang="fr-FR" sz="1600" u="sng" dirty="0" smtClean="0">
                <a:solidFill>
                  <a:srgbClr val="0070C0"/>
                </a:solidFill>
                <a:latin typeface="Comic Sans MS" pitchFamily="66" charset="0"/>
              </a:rPr>
              <a:t>- Surveiller le stress,</a:t>
            </a:r>
          </a:p>
          <a:p>
            <a:pPr algn="just">
              <a:defRPr/>
            </a:pPr>
            <a:r>
              <a:rPr lang="fr-FR" sz="1600" u="sng" dirty="0" smtClean="0">
                <a:solidFill>
                  <a:srgbClr val="0070C0"/>
                </a:solidFill>
                <a:latin typeface="Comic Sans MS" pitchFamily="66" charset="0"/>
              </a:rPr>
              <a:t>- Donner accès à une ergothérapie ou à un soutien médical et professionnel, par le biais de soins ambulatoires, de soins de jour ou de services hospitaliers.</a:t>
            </a:r>
          </a:p>
          <a:p>
            <a:pPr algn="just">
              <a:defRPr/>
            </a:pPr>
            <a:r>
              <a:rPr lang="fr-FR" sz="500" dirty="0" smtClean="0">
                <a:solidFill>
                  <a:srgbClr val="0070C0"/>
                </a:solidFill>
                <a:latin typeface="Comic Sans MS" pitchFamily="66" charset="0"/>
              </a:rPr>
              <a:t>  </a:t>
            </a:r>
          </a:p>
          <a:p>
            <a:pPr algn="just">
              <a:defRPr/>
            </a:pPr>
            <a:r>
              <a:rPr lang="fr-FR" sz="1600" u="sng" dirty="0" smtClean="0">
                <a:solidFill>
                  <a:srgbClr val="0070C0"/>
                </a:solidFill>
                <a:latin typeface="Comic Sans MS" pitchFamily="66" charset="0"/>
              </a:rPr>
              <a:t>La prévention de l’incapacité récurrente est un autre domaine de préoccupation qui peut consister à fournir des conseils de santé personnalisés dans le cadre du travail aux travailleurs les plus âgés et souffrant de maladies chroniques. La fourniture de conseils sur la santé au travail, les visites médicales et les programmes de prévention, sont autant de mesures qu’il est facile de mettre en place.</a:t>
            </a:r>
          </a:p>
          <a:p>
            <a:pPr>
              <a:defRPr/>
            </a:pPr>
            <a:r>
              <a:rPr lang="fr-FR" sz="1600" dirty="0" smtClean="0">
                <a:latin typeface="Comic Sans MS" pitchFamily="66" charset="0"/>
              </a:rPr>
              <a:t> </a:t>
            </a:r>
          </a:p>
          <a:p>
            <a:pPr>
              <a:defRPr/>
            </a:pPr>
            <a:endParaRPr lang="fr-FR"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ous-titre 2"/>
          <p:cNvSpPr>
            <a:spLocks noGrp="1"/>
          </p:cNvSpPr>
          <p:nvPr>
            <p:ph type="subTitle" idx="1"/>
          </p:nvPr>
        </p:nvSpPr>
        <p:spPr>
          <a:xfrm>
            <a:off x="685800" y="533400"/>
            <a:ext cx="7848600" cy="5638800"/>
          </a:xfrm>
          <a:solidFill>
            <a:schemeClr val="bg1">
              <a:lumMod val="95000"/>
            </a:schemeClr>
          </a:solidFill>
        </p:spPr>
        <p:txBody>
          <a:bodyPr/>
          <a:lstStyle/>
          <a:p>
            <a:pPr algn="just">
              <a:defRPr/>
            </a:pPr>
            <a:r>
              <a:rPr lang="fr-FR" sz="1600" u="sng" dirty="0" smtClean="0">
                <a:solidFill>
                  <a:srgbClr val="0070C0"/>
                </a:solidFill>
                <a:latin typeface="Comic Sans MS" pitchFamily="66" charset="0"/>
              </a:rPr>
              <a:t>Parmi les mesures d’intégration (modifications qui peuvent être apportées au lieu de travail), </a:t>
            </a:r>
            <a:r>
              <a:rPr lang="fr-FR" sz="1600" dirty="0" smtClean="0">
                <a:solidFill>
                  <a:srgbClr val="0070C0"/>
                </a:solidFill>
                <a:latin typeface="Comic Sans MS" pitchFamily="66" charset="0"/>
              </a:rPr>
              <a:t>vous aurez peut être intérêt à </a:t>
            </a:r>
            <a:r>
              <a:rPr lang="fr-FR" sz="1600" u="sng" dirty="0" smtClean="0">
                <a:solidFill>
                  <a:srgbClr val="0070C0"/>
                </a:solidFill>
                <a:latin typeface="Comic Sans MS" pitchFamily="66" charset="0"/>
              </a:rPr>
              <a:t>envisager une </a:t>
            </a:r>
            <a:r>
              <a:rPr lang="fr-FR" sz="1600" b="1" u="sng" dirty="0" smtClean="0">
                <a:solidFill>
                  <a:srgbClr val="0070C0"/>
                </a:solidFill>
                <a:latin typeface="Comic Sans MS" pitchFamily="66" charset="0"/>
              </a:rPr>
              <a:t>formation d’adaptation</a:t>
            </a:r>
            <a:r>
              <a:rPr lang="fr-FR" sz="1600" u="sng" dirty="0" smtClean="0">
                <a:solidFill>
                  <a:srgbClr val="0070C0"/>
                </a:solidFill>
                <a:latin typeface="Comic Sans MS" pitchFamily="66" charset="0"/>
              </a:rPr>
              <a:t> au poste en interne ou des </a:t>
            </a:r>
            <a:r>
              <a:rPr lang="fr-FR" sz="1600" b="1" u="sng" dirty="0" smtClean="0">
                <a:solidFill>
                  <a:srgbClr val="0070C0"/>
                </a:solidFill>
                <a:latin typeface="Comic Sans MS" pitchFamily="66" charset="0"/>
              </a:rPr>
              <a:t>programmes</a:t>
            </a: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de</a:t>
            </a: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renouvellement des qualifications</a:t>
            </a:r>
            <a:r>
              <a:rPr lang="fr-FR" sz="1600" dirty="0" smtClean="0">
                <a:solidFill>
                  <a:srgbClr val="0070C0"/>
                </a:solidFill>
                <a:latin typeface="Comic Sans MS" pitchFamily="66" charset="0"/>
              </a:rPr>
              <a:t>. </a:t>
            </a:r>
            <a:r>
              <a:rPr lang="fr-FR" sz="1600" dirty="0" smtClean="0">
                <a:latin typeface="Comic Sans MS" pitchFamily="66" charset="0"/>
              </a:rPr>
              <a:t>Cela peut impliquer de </a:t>
            </a:r>
            <a:r>
              <a:rPr lang="fr-FR" sz="1600" b="1" dirty="0" smtClean="0">
                <a:latin typeface="Comic Sans MS" pitchFamily="66" charset="0"/>
              </a:rPr>
              <a:t>changer la façon dont la personne travaille </a:t>
            </a:r>
            <a:r>
              <a:rPr lang="fr-FR" sz="1600" dirty="0" smtClean="0">
                <a:latin typeface="Comic Sans MS" pitchFamily="66" charset="0"/>
              </a:rPr>
              <a:t>. Par exemple, lui permettre </a:t>
            </a:r>
            <a:r>
              <a:rPr lang="fr-FR" sz="1600" b="1" dirty="0" smtClean="0">
                <a:latin typeface="Comic Sans MS" pitchFamily="66" charset="0"/>
              </a:rPr>
              <a:t>d’être en télétravail</a:t>
            </a:r>
            <a:r>
              <a:rPr lang="fr-FR" sz="1600" dirty="0" smtClean="0">
                <a:latin typeface="Comic Sans MS" pitchFamily="66" charset="0"/>
              </a:rPr>
              <a:t> plutôt que de se déplacer jusqu’au bureau. Les améliorations d’ordre général, qui ne répondent pas à des cas spécifiques, peuvent consister à </a:t>
            </a:r>
            <a:r>
              <a:rPr lang="fr-FR" sz="1600" b="1" u="sng" dirty="0" smtClean="0">
                <a:latin typeface="Comic Sans MS" pitchFamily="66" charset="0"/>
              </a:rPr>
              <a:t>adapter les locaux </a:t>
            </a:r>
            <a:r>
              <a:rPr lang="fr-FR" sz="1600" dirty="0" smtClean="0">
                <a:latin typeface="Comic Sans MS" pitchFamily="66" charset="0"/>
              </a:rPr>
              <a:t>(accès  pour les personnes à mobilité réduite), à </a:t>
            </a:r>
            <a:r>
              <a:rPr lang="fr-FR" sz="1600" b="1" u="sng" dirty="0" smtClean="0">
                <a:latin typeface="Comic Sans MS" pitchFamily="66" charset="0"/>
              </a:rPr>
              <a:t>effectuer des ajustements ergonomiques et à modifier l’environnement de travail</a:t>
            </a:r>
            <a:r>
              <a:rPr lang="fr-FR" sz="1600" dirty="0" smtClean="0">
                <a:latin typeface="Comic Sans MS" pitchFamily="66" charset="0"/>
              </a:rPr>
              <a:t>.</a:t>
            </a:r>
          </a:p>
          <a:p>
            <a:pPr algn="just">
              <a:defRPr/>
            </a:pPr>
            <a:r>
              <a:rPr lang="fr-FR" sz="400" dirty="0" smtClean="0">
                <a:latin typeface="Comic Sans MS" pitchFamily="66" charset="0"/>
              </a:rPr>
              <a:t> </a:t>
            </a:r>
          </a:p>
          <a:p>
            <a:pPr algn="just">
              <a:defRPr/>
            </a:pPr>
            <a:r>
              <a:rPr lang="fr-FR" sz="1600" dirty="0" smtClean="0">
                <a:latin typeface="Comic Sans MS" pitchFamily="66" charset="0"/>
              </a:rPr>
              <a:t>Lorsque c’est faisable, </a:t>
            </a:r>
            <a:r>
              <a:rPr lang="fr-FR" sz="1600" b="1" dirty="0" smtClean="0">
                <a:solidFill>
                  <a:srgbClr val="0070C0"/>
                </a:solidFill>
                <a:latin typeface="Comic Sans MS" pitchFamily="66" charset="0"/>
              </a:rPr>
              <a:t>le travail peut être adapté à la personne</a:t>
            </a:r>
            <a:r>
              <a:rPr lang="fr-FR" sz="1600" dirty="0" smtClean="0">
                <a:solidFill>
                  <a:srgbClr val="0070C0"/>
                </a:solidFill>
                <a:latin typeface="Comic Sans MS" pitchFamily="66" charset="0"/>
              </a:rPr>
              <a:t>, tandis que </a:t>
            </a:r>
            <a:r>
              <a:rPr lang="fr-FR" sz="1600" u="sng" dirty="0" smtClean="0">
                <a:solidFill>
                  <a:srgbClr val="0070C0"/>
                </a:solidFill>
                <a:latin typeface="Comic Sans MS" pitchFamily="66" charset="0"/>
              </a:rPr>
              <a:t>les collègues peuvent être </a:t>
            </a:r>
            <a:r>
              <a:rPr lang="fr-FR" sz="1600" b="1" u="sng" dirty="0" smtClean="0">
                <a:solidFill>
                  <a:srgbClr val="0070C0"/>
                </a:solidFill>
                <a:latin typeface="Comic Sans MS" pitchFamily="66" charset="0"/>
              </a:rPr>
              <a:t>formés à faire face aux urgences et à apporter leur soutien</a:t>
            </a:r>
            <a:r>
              <a:rPr lang="fr-FR" sz="1600" dirty="0" smtClean="0">
                <a:solidFill>
                  <a:srgbClr val="0070C0"/>
                </a:solidFill>
                <a:latin typeface="Comic Sans MS" pitchFamily="66" charset="0"/>
              </a:rPr>
              <a:t>. </a:t>
            </a:r>
            <a:r>
              <a:rPr lang="fr-FR" sz="1600" dirty="0" smtClean="0">
                <a:latin typeface="Comic Sans MS" pitchFamily="66" charset="0"/>
              </a:rPr>
              <a:t>Toutefois, il est important </a:t>
            </a:r>
            <a:r>
              <a:rPr lang="fr-FR" sz="1600" b="1" dirty="0" smtClean="0">
                <a:latin typeface="Comic Sans MS" pitchFamily="66" charset="0"/>
              </a:rPr>
              <a:t>d’obtenir au préalable l’autorisation de la personne</a:t>
            </a:r>
            <a:r>
              <a:rPr lang="fr-FR" sz="1600" dirty="0" smtClean="0">
                <a:latin typeface="Comic Sans MS" pitchFamily="66" charset="0"/>
              </a:rPr>
              <a:t> souffrant de problèmes de santé de longue durée et encore mieux, de </a:t>
            </a:r>
            <a:r>
              <a:rPr lang="fr-FR" sz="1600" b="1" dirty="0" smtClean="0">
                <a:latin typeface="Comic Sans MS" pitchFamily="66" charset="0"/>
              </a:rPr>
              <a:t>l’encourager à partager les renseignements relatifs à sa maladie chronique </a:t>
            </a:r>
            <a:r>
              <a:rPr lang="fr-FR" sz="1600" dirty="0" smtClean="0">
                <a:latin typeface="Comic Sans MS" pitchFamily="66" charset="0"/>
              </a:rPr>
              <a:t>( à condition qu’elle ne se sente pas gênée par cette idée).</a:t>
            </a:r>
          </a:p>
          <a:p>
            <a:pPr algn="just">
              <a:defRPr/>
            </a:pPr>
            <a:r>
              <a:rPr lang="fr-FR" sz="400" dirty="0" smtClean="0">
                <a:latin typeface="Comic Sans MS" pitchFamily="66" charset="0"/>
              </a:rPr>
              <a:t> </a:t>
            </a:r>
          </a:p>
          <a:p>
            <a:pPr algn="just">
              <a:defRPr/>
            </a:pPr>
            <a:r>
              <a:rPr lang="fr-FR" sz="1600" u="sng" dirty="0" smtClean="0">
                <a:solidFill>
                  <a:srgbClr val="0070C0"/>
                </a:solidFill>
                <a:latin typeface="Comic Sans MS" pitchFamily="66" charset="0"/>
              </a:rPr>
              <a:t>Les autres moyens pour assurer la réadaptation peuvent consister à </a:t>
            </a:r>
            <a:r>
              <a:rPr lang="fr-FR" sz="1600" b="1" u="sng" dirty="0" smtClean="0">
                <a:solidFill>
                  <a:srgbClr val="0070C0"/>
                </a:solidFill>
                <a:latin typeface="Comic Sans MS" pitchFamily="66" charset="0"/>
              </a:rPr>
              <a:t>identifier les exigences de l’environnement de travail de la personne afin d’élaborer son profil d’aptitude et de capacités</a:t>
            </a:r>
            <a:r>
              <a:rPr lang="fr-FR" sz="1600" u="sng" dirty="0" smtClean="0">
                <a:solidFill>
                  <a:srgbClr val="0070C0"/>
                </a:solidFill>
                <a:latin typeface="Comic Sans MS" pitchFamily="66" charset="0"/>
              </a:rPr>
              <a:t>. Le lieu de travail peut être </a:t>
            </a:r>
            <a:r>
              <a:rPr lang="fr-FR" sz="1600" b="1" u="sng" dirty="0" smtClean="0">
                <a:solidFill>
                  <a:srgbClr val="0070C0"/>
                </a:solidFill>
                <a:latin typeface="Comic Sans MS" pitchFamily="66" charset="0"/>
              </a:rPr>
              <a:t>réaménagé selon les besoins existants</a:t>
            </a:r>
            <a:r>
              <a:rPr lang="fr-FR" sz="1600" u="sng" dirty="0" smtClean="0">
                <a:solidFill>
                  <a:srgbClr val="0070C0"/>
                </a:solidFill>
                <a:latin typeface="Comic Sans MS" pitchFamily="66" charset="0"/>
              </a:rPr>
              <a:t>, par exemple par l’introduction </a:t>
            </a:r>
            <a:r>
              <a:rPr lang="fr-FR" sz="1600" b="1" u="sng" dirty="0" smtClean="0">
                <a:solidFill>
                  <a:srgbClr val="0070C0"/>
                </a:solidFill>
                <a:latin typeface="Comic Sans MS" pitchFamily="66" charset="0"/>
              </a:rPr>
              <a:t>d’améliorations techniques</a:t>
            </a:r>
            <a:r>
              <a:rPr lang="fr-FR" sz="1600" u="sng" dirty="0" smtClean="0">
                <a:solidFill>
                  <a:srgbClr val="0070C0"/>
                </a:solidFill>
                <a:latin typeface="Comic Sans MS" pitchFamily="66" charset="0"/>
              </a:rPr>
              <a:t>. Le travailleur peut être </a:t>
            </a:r>
            <a:r>
              <a:rPr lang="fr-FR" sz="1600" b="1" u="sng" dirty="0" smtClean="0">
                <a:solidFill>
                  <a:srgbClr val="0070C0"/>
                </a:solidFill>
                <a:latin typeface="Comic Sans MS" pitchFamily="66" charset="0"/>
              </a:rPr>
              <a:t>transféré vers une autre activité, de sorte que sa charge est réduite et ou son horaire de travail modifié.</a:t>
            </a:r>
            <a:endParaRPr lang="fr-FR" sz="1600" u="sng" dirty="0" smtClean="0">
              <a:solidFill>
                <a:srgbClr val="0070C0"/>
              </a:solidFill>
              <a:latin typeface="Comic Sans MS" pitchFamily="66" charset="0"/>
            </a:endParaRPr>
          </a:p>
          <a:p>
            <a:pPr algn="just">
              <a:defRPr/>
            </a:pPr>
            <a:r>
              <a:rPr lang="fr-FR" sz="1600" u="sng" dirty="0" smtClean="0">
                <a:latin typeface="Comic Sans MS" pitchFamily="66" charset="0"/>
              </a:rPr>
              <a:t> </a:t>
            </a:r>
          </a:p>
          <a:p>
            <a:pPr>
              <a:defRPr/>
            </a:pPr>
            <a:endParaRPr lang="fr-FR"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ous-titre 2"/>
          <p:cNvSpPr>
            <a:spLocks noGrp="1"/>
          </p:cNvSpPr>
          <p:nvPr>
            <p:ph type="subTitle" idx="1"/>
          </p:nvPr>
        </p:nvSpPr>
        <p:spPr>
          <a:xfrm>
            <a:off x="1066800" y="1143000"/>
            <a:ext cx="7315200" cy="3886200"/>
          </a:xfrm>
          <a:solidFill>
            <a:schemeClr val="bg1">
              <a:lumMod val="95000"/>
            </a:schemeClr>
          </a:solidFill>
        </p:spPr>
        <p:txBody>
          <a:bodyPr/>
          <a:lstStyle/>
          <a:p>
            <a:pPr algn="just">
              <a:defRPr/>
            </a:pPr>
            <a:r>
              <a:rPr lang="fr-FR" sz="1600" dirty="0" smtClean="0">
                <a:latin typeface="Comic Sans MS" pitchFamily="66" charset="0"/>
              </a:rPr>
              <a:t>Une fois que vous vous êtes mis d’accord sur un plan d’action, </a:t>
            </a:r>
            <a:r>
              <a:rPr lang="fr-FR" sz="1600" u="sng" dirty="0" smtClean="0">
                <a:latin typeface="Comic Sans MS" pitchFamily="66" charset="0"/>
              </a:rPr>
              <a:t>la phase d’enquête est terminée et</a:t>
            </a:r>
            <a:r>
              <a:rPr lang="fr-FR" sz="1600" b="1" u="sng" dirty="0" smtClean="0">
                <a:latin typeface="Comic Sans MS" pitchFamily="66" charset="0"/>
              </a:rPr>
              <a:t> </a:t>
            </a:r>
            <a:r>
              <a:rPr lang="fr-FR" sz="1600" b="1" u="sng" dirty="0" smtClean="0">
                <a:solidFill>
                  <a:srgbClr val="0070C0"/>
                </a:solidFill>
                <a:latin typeface="Comic Sans MS" pitchFamily="66" charset="0"/>
              </a:rPr>
              <a:t>vous pouvez passer à la mise en pratique du plan.</a:t>
            </a: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L’objectif principal est de dépasser les obstacles liés au retour de la personne au travail et d’empêcher toute récurrence de la maladie.</a:t>
            </a:r>
            <a:endParaRPr lang="fr-FR" sz="1600" u="sng" dirty="0" smtClean="0">
              <a:solidFill>
                <a:srgbClr val="0070C0"/>
              </a:solidFill>
              <a:latin typeface="Comic Sans MS" pitchFamily="66" charset="0"/>
            </a:endParaRPr>
          </a:p>
          <a:p>
            <a:pPr algn="just">
              <a:defRPr/>
            </a:pPr>
            <a:r>
              <a:rPr lang="fr-FR" sz="500" dirty="0" smtClean="0">
                <a:latin typeface="Comic Sans MS" pitchFamily="66" charset="0"/>
              </a:rPr>
              <a:t> </a:t>
            </a:r>
          </a:p>
          <a:p>
            <a:pPr algn="just">
              <a:defRPr/>
            </a:pPr>
            <a:r>
              <a:rPr lang="fr-FR" sz="1600" dirty="0" smtClean="0">
                <a:latin typeface="Comic Sans MS" pitchFamily="66" charset="0"/>
              </a:rPr>
              <a:t>Examinons maintenant ce qui se passe lorsque la personne revient à un travail (à son poste initial ou à un autre ) qui a été </a:t>
            </a:r>
            <a:r>
              <a:rPr lang="fr-FR" sz="1600" b="1" dirty="0" smtClean="0">
                <a:latin typeface="Comic Sans MS" pitchFamily="66" charset="0"/>
              </a:rPr>
              <a:t>modifié selon ses contraintes, de ses aptitudes et ses capacités.</a:t>
            </a:r>
          </a:p>
          <a:p>
            <a:pPr algn="just">
              <a:defRPr/>
            </a:pPr>
            <a:r>
              <a:rPr lang="fr-FR" sz="500" dirty="0" smtClean="0">
                <a:latin typeface="Comic Sans MS" pitchFamily="66" charset="0"/>
              </a:rPr>
              <a:t> </a:t>
            </a:r>
          </a:p>
          <a:p>
            <a:pPr algn="just">
              <a:defRPr/>
            </a:pPr>
            <a:r>
              <a:rPr lang="fr-FR" sz="1600" u="sng" dirty="0" smtClean="0">
                <a:latin typeface="Comic Sans MS" pitchFamily="66" charset="0"/>
              </a:rPr>
              <a:t>Chacun des </a:t>
            </a:r>
            <a:r>
              <a:rPr lang="fr-FR" sz="1600" b="1" u="sng" dirty="0" smtClean="0">
                <a:latin typeface="Comic Sans MS" pitchFamily="66" charset="0"/>
              </a:rPr>
              <a:t>acteurs intervenant</a:t>
            </a:r>
            <a:r>
              <a:rPr lang="fr-FR" sz="1600" u="sng" dirty="0" smtClean="0">
                <a:latin typeface="Comic Sans MS" pitchFamily="66" charset="0"/>
              </a:rPr>
              <a:t> dans la mise en œuvre des mesures convenues </a:t>
            </a:r>
            <a:r>
              <a:rPr lang="fr-FR" sz="1600" b="1" u="sng" dirty="0" smtClean="0">
                <a:latin typeface="Comic Sans MS" pitchFamily="66" charset="0"/>
              </a:rPr>
              <a:t>se doit d’agir de façon équitable et transparente</a:t>
            </a:r>
            <a:r>
              <a:rPr lang="fr-FR" sz="1600" u="sng" dirty="0" smtClean="0">
                <a:latin typeface="Comic Sans MS" pitchFamily="66" charset="0"/>
              </a:rPr>
              <a:t> . Toutefois il peut être nécessaire de </a:t>
            </a:r>
            <a:r>
              <a:rPr lang="fr-FR" sz="1600" b="1" u="sng" dirty="0" smtClean="0">
                <a:solidFill>
                  <a:srgbClr val="0070C0"/>
                </a:solidFill>
                <a:latin typeface="Comic Sans MS" pitchFamily="66" charset="0"/>
              </a:rPr>
              <a:t>suivre la progression et de vérifier que les ajustements effectués restent appropriés.</a:t>
            </a:r>
            <a:endParaRPr lang="fr-FR" sz="1600" u="sng" dirty="0" smtClean="0">
              <a:solidFill>
                <a:srgbClr val="0070C0"/>
              </a:solidFill>
              <a:latin typeface="Comic Sans MS" pitchFamily="66" charset="0"/>
            </a:endParaRPr>
          </a:p>
          <a:p>
            <a:pPr>
              <a:defRPr/>
            </a:pPr>
            <a:endParaRPr lang="fr-FR"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ous-titre 2"/>
          <p:cNvSpPr>
            <a:spLocks noGrp="1"/>
          </p:cNvSpPr>
          <p:nvPr>
            <p:ph type="subTitle" idx="1"/>
          </p:nvPr>
        </p:nvSpPr>
        <p:spPr>
          <a:xfrm>
            <a:off x="533400" y="457200"/>
            <a:ext cx="7924800" cy="6172200"/>
          </a:xfrm>
          <a:solidFill>
            <a:schemeClr val="accent5">
              <a:lumMod val="90000"/>
            </a:schemeClr>
          </a:solidFill>
        </p:spPr>
        <p:txBody>
          <a:bodyPr/>
          <a:lstStyle/>
          <a:p>
            <a:pPr algn="l">
              <a:defRPr/>
            </a:pPr>
            <a:r>
              <a:rPr lang="fr-FR" sz="1600" b="1" u="sng" dirty="0" smtClean="0">
                <a:solidFill>
                  <a:srgbClr val="0070C0"/>
                </a:solidFill>
                <a:latin typeface="Comic Sans MS" pitchFamily="66" charset="0"/>
              </a:rPr>
              <a:t>Etape 6 : Réexamen régulier du plan</a:t>
            </a:r>
            <a:endParaRPr lang="fr-FR" sz="1600" dirty="0" smtClean="0">
              <a:solidFill>
                <a:srgbClr val="0070C0"/>
              </a:solidFill>
              <a:latin typeface="Comic Sans MS" pitchFamily="66" charset="0"/>
            </a:endParaRPr>
          </a:p>
          <a:p>
            <a:pPr>
              <a:defRPr/>
            </a:pPr>
            <a:r>
              <a:rPr lang="fr-FR" sz="300" dirty="0" smtClean="0">
                <a:solidFill>
                  <a:srgbClr val="0070C0"/>
                </a:solidFill>
                <a:latin typeface="Comic Sans MS" pitchFamily="66" charset="0"/>
              </a:rPr>
              <a:t> </a:t>
            </a:r>
          </a:p>
          <a:p>
            <a:pPr algn="just">
              <a:defRPr/>
            </a:pPr>
            <a:r>
              <a:rPr lang="fr-FR" sz="1600" u="sng" dirty="0" smtClean="0">
                <a:solidFill>
                  <a:srgbClr val="0070C0"/>
                </a:solidFill>
                <a:latin typeface="Comic Sans MS" pitchFamily="66" charset="0"/>
              </a:rPr>
              <a:t>Aider la personne à revenir au travail, cela ne se limite pas à mettre en œuvre un plan de retour au travail. </a:t>
            </a:r>
            <a:r>
              <a:rPr lang="fr-FR" sz="1600" b="1" u="sng" dirty="0" smtClean="0">
                <a:solidFill>
                  <a:srgbClr val="0070C0"/>
                </a:solidFill>
                <a:latin typeface="Comic Sans MS" pitchFamily="66" charset="0"/>
              </a:rPr>
              <a:t>Réexaminer l’efficacité de ce plan est la dernière étape de ce processus</a:t>
            </a:r>
            <a:r>
              <a:rPr lang="fr-FR" sz="1600" u="sng" dirty="0" smtClean="0">
                <a:solidFill>
                  <a:srgbClr val="0070C0"/>
                </a:solidFill>
                <a:latin typeface="Comic Sans MS" pitchFamily="66" charset="0"/>
              </a:rPr>
              <a:t> </a:t>
            </a:r>
            <a:r>
              <a:rPr lang="fr-FR" sz="1600" dirty="0" smtClean="0">
                <a:latin typeface="Comic Sans MS" pitchFamily="66" charset="0"/>
              </a:rPr>
              <a:t>en six étapes. </a:t>
            </a:r>
          </a:p>
          <a:p>
            <a:pPr algn="just">
              <a:defRPr/>
            </a:pPr>
            <a:r>
              <a:rPr lang="fr-FR" sz="1600" dirty="0" smtClean="0">
                <a:latin typeface="Comic Sans MS" pitchFamily="66" charset="0"/>
              </a:rPr>
              <a:t>Pour faire en sorte qu’il apporte ce qu’il est sensé apporter , et pour fournir des indications fiables pouvant servir à améliorer le processus pour d’autres travailleurs, </a:t>
            </a:r>
            <a:r>
              <a:rPr lang="fr-FR" sz="1600" b="1" u="sng" dirty="0" smtClean="0">
                <a:solidFill>
                  <a:srgbClr val="0070C0"/>
                </a:solidFill>
                <a:latin typeface="Comic Sans MS" pitchFamily="66" charset="0"/>
              </a:rPr>
              <a:t>vous devez surveiller la santé du travailleur pour voir si elle s’est améliorée par suite des mesures prises</a:t>
            </a:r>
            <a:r>
              <a:rPr lang="fr-FR" sz="1600" dirty="0" smtClean="0">
                <a:latin typeface="Comic Sans MS" pitchFamily="66" charset="0"/>
              </a:rPr>
              <a:t>. </a:t>
            </a:r>
            <a:r>
              <a:rPr lang="fr-FR" sz="1600" u="sng" dirty="0" smtClean="0">
                <a:latin typeface="Comic Sans MS" pitchFamily="66" charset="0"/>
              </a:rPr>
              <a:t>La tenue de réunions ou d’entretiens réguliers vous permettra d’acquérir de précieuses connaissances concernant l’évolution et les difficultés éventuellement rencontrées.</a:t>
            </a:r>
            <a:endParaRPr lang="fr-FR" sz="1600" dirty="0" smtClean="0">
              <a:latin typeface="Comic Sans MS" pitchFamily="66" charset="0"/>
            </a:endParaRPr>
          </a:p>
          <a:p>
            <a:pPr algn="just">
              <a:defRPr/>
            </a:pPr>
            <a:r>
              <a:rPr lang="fr-FR" sz="300" dirty="0" smtClean="0">
                <a:latin typeface="Comic Sans MS" pitchFamily="66" charset="0"/>
              </a:rPr>
              <a:t> </a:t>
            </a:r>
          </a:p>
          <a:p>
            <a:pPr algn="just">
              <a:defRPr/>
            </a:pPr>
            <a:r>
              <a:rPr lang="fr-FR" sz="1600" u="sng" dirty="0" smtClean="0">
                <a:solidFill>
                  <a:srgbClr val="0070C0"/>
                </a:solidFill>
                <a:latin typeface="Comic Sans MS" pitchFamily="66" charset="0"/>
              </a:rPr>
              <a:t>Il convient de procéder à </a:t>
            </a:r>
            <a:r>
              <a:rPr lang="fr-FR" sz="1600" b="1" u="sng" dirty="0" smtClean="0">
                <a:solidFill>
                  <a:srgbClr val="0070C0"/>
                </a:solidFill>
                <a:latin typeface="Comic Sans MS" pitchFamily="66" charset="0"/>
              </a:rPr>
              <a:t>un examen final</a:t>
            </a:r>
            <a:r>
              <a:rPr lang="fr-FR" sz="1600" u="sng" dirty="0" smtClean="0">
                <a:solidFill>
                  <a:srgbClr val="0070C0"/>
                </a:solidFill>
                <a:latin typeface="Comic Sans MS" pitchFamily="66" charset="0"/>
              </a:rPr>
              <a:t> du cas. Cela va donner </a:t>
            </a:r>
            <a:r>
              <a:rPr lang="fr-FR" sz="1600" b="1" u="sng" dirty="0" smtClean="0">
                <a:solidFill>
                  <a:srgbClr val="0070C0"/>
                </a:solidFill>
                <a:latin typeface="Comic Sans MS" pitchFamily="66" charset="0"/>
              </a:rPr>
              <a:t>une vue d’ensemble du profil des contraintes, des aptitudes et des performances de chaque travailleur avant et pendant la maladie, ainsi que des prévisions de son évolution future</a:t>
            </a:r>
            <a:r>
              <a:rPr lang="fr-FR" sz="1600" u="sng" dirty="0" smtClean="0">
                <a:solidFill>
                  <a:srgbClr val="0070C0"/>
                </a:solidFill>
                <a:latin typeface="Comic Sans MS" pitchFamily="66" charset="0"/>
              </a:rPr>
              <a:t>. </a:t>
            </a:r>
          </a:p>
          <a:p>
            <a:pPr algn="just">
              <a:defRPr/>
            </a:pPr>
            <a:r>
              <a:rPr lang="fr-FR" sz="1600" dirty="0" smtClean="0">
                <a:latin typeface="Comic Sans MS" pitchFamily="66" charset="0"/>
              </a:rPr>
              <a:t>En outre, cela donne à toutes les parties l’occasion de </a:t>
            </a:r>
            <a:r>
              <a:rPr lang="fr-FR" sz="1600" b="1" dirty="0" smtClean="0">
                <a:latin typeface="Comic Sans MS" pitchFamily="66" charset="0"/>
              </a:rPr>
              <a:t>partager les enseignements tirés et d’identifier les éventuels écueils</a:t>
            </a:r>
            <a:r>
              <a:rPr lang="fr-FR" sz="1600" dirty="0" smtClean="0">
                <a:latin typeface="Comic Sans MS" pitchFamily="66" charset="0"/>
              </a:rPr>
              <a:t>. </a:t>
            </a:r>
          </a:p>
          <a:p>
            <a:pPr algn="just">
              <a:defRPr/>
            </a:pPr>
            <a:r>
              <a:rPr lang="fr-FR" sz="2000" b="1" u="sng" dirty="0" smtClean="0">
                <a:latin typeface="Comic Sans MS" pitchFamily="66" charset="0"/>
              </a:rPr>
              <a:t>Note: </a:t>
            </a:r>
            <a:r>
              <a:rPr lang="fr-FR" sz="1600" dirty="0" smtClean="0">
                <a:latin typeface="Comic Sans MS" pitchFamily="66" charset="0"/>
              </a:rPr>
              <a:t>Pour une efficacité maximale, il est important de </a:t>
            </a:r>
            <a:r>
              <a:rPr lang="fr-FR" sz="1600" b="1" dirty="0" smtClean="0">
                <a:latin typeface="Comic Sans MS" pitchFamily="66" charset="0"/>
              </a:rPr>
              <a:t>conserver un dossier confidentiel de l’ensemble du processus</a:t>
            </a:r>
            <a:r>
              <a:rPr lang="fr-FR" sz="1600" dirty="0" smtClean="0">
                <a:latin typeface="Comic Sans MS" pitchFamily="66" charset="0"/>
              </a:rPr>
              <a:t>. Il est conseillé d’utiliser un système fondé sur </a:t>
            </a:r>
            <a:r>
              <a:rPr lang="fr-FR" sz="1600" b="1" dirty="0" smtClean="0">
                <a:latin typeface="Comic Sans MS" pitchFamily="66" charset="0"/>
              </a:rPr>
              <a:t>un support papier</a:t>
            </a:r>
            <a:r>
              <a:rPr lang="fr-FR" sz="1600" dirty="0" smtClean="0">
                <a:latin typeface="Comic Sans MS" pitchFamily="66" charset="0"/>
              </a:rPr>
              <a:t> pour recueillir les données, car cela facilite ensuite de possible transfert d’informations. Toutefois l’utilisation de systèmes de traitement électronique des données n’est pas proscrite, </a:t>
            </a:r>
            <a:r>
              <a:rPr lang="fr-FR" sz="1600" b="1" dirty="0" smtClean="0">
                <a:latin typeface="Comic Sans MS" pitchFamily="66" charset="0"/>
              </a:rPr>
              <a:t>à condition que des mesures soient mises en place pour empêcher que les dossiers ne soient inconsidérément consultés, modifiés, transférés ou supprimés</a:t>
            </a:r>
            <a:r>
              <a:rPr lang="fr-FR" sz="1600" dirty="0" smtClean="0">
                <a:latin typeface="Comic Sans MS" pitchFamily="66" charset="0"/>
              </a:rPr>
              <a:t>. </a:t>
            </a:r>
            <a:endParaRPr lang="fr-FR"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ous-titre 2"/>
          <p:cNvSpPr>
            <a:spLocks noGrp="1"/>
          </p:cNvSpPr>
          <p:nvPr>
            <p:ph type="subTitle" idx="1"/>
          </p:nvPr>
        </p:nvSpPr>
        <p:spPr>
          <a:xfrm>
            <a:off x="533400" y="1219200"/>
            <a:ext cx="8001000" cy="4419600"/>
          </a:xfrm>
          <a:solidFill>
            <a:schemeClr val="accent5">
              <a:lumMod val="90000"/>
            </a:schemeClr>
          </a:solidFill>
        </p:spPr>
        <p:txBody>
          <a:bodyPr/>
          <a:lstStyle/>
          <a:p>
            <a:pPr algn="just">
              <a:defRPr/>
            </a:pPr>
            <a:r>
              <a:rPr lang="fr-FR" sz="1600" u="sng" dirty="0" smtClean="0">
                <a:latin typeface="Comic Sans MS" pitchFamily="66" charset="0"/>
              </a:rPr>
              <a:t>La nature confidentielle des données doit être prise en compte lors de l’enregistrement du dossier de retour au travail, lequel doit impérativement être conservé séparément du fichier personnel</a:t>
            </a:r>
            <a:r>
              <a:rPr lang="fr-FR" sz="1600" dirty="0" smtClean="0">
                <a:latin typeface="Comic Sans MS" pitchFamily="66" charset="0"/>
              </a:rPr>
              <a:t>. </a:t>
            </a:r>
            <a:r>
              <a:rPr lang="fr-FR" sz="1600" b="1" dirty="0" smtClean="0">
                <a:latin typeface="Comic Sans MS" pitchFamily="66" charset="0"/>
              </a:rPr>
              <a:t>Seules les personnes ayant reçues l’autorisation du travailleur peuvent avoir accès au dossier proprement dit</a:t>
            </a:r>
            <a:r>
              <a:rPr lang="fr-FR" sz="1600" dirty="0" smtClean="0">
                <a:latin typeface="Comic Sans MS" pitchFamily="66" charset="0"/>
              </a:rPr>
              <a:t>.</a:t>
            </a:r>
          </a:p>
          <a:p>
            <a:pPr algn="just">
              <a:defRPr/>
            </a:pPr>
            <a:r>
              <a:rPr lang="fr-FR" sz="200" dirty="0" smtClean="0">
                <a:latin typeface="Comic Sans MS" pitchFamily="66" charset="0"/>
              </a:rPr>
              <a:t> </a:t>
            </a:r>
          </a:p>
          <a:p>
            <a:pPr algn="just">
              <a:defRPr/>
            </a:pPr>
            <a:r>
              <a:rPr lang="fr-FR" sz="1600" b="1" dirty="0" smtClean="0">
                <a:latin typeface="Comic Sans MS" pitchFamily="66" charset="0"/>
              </a:rPr>
              <a:t>La confidentialité</a:t>
            </a:r>
            <a:r>
              <a:rPr lang="fr-FR" sz="1600" dirty="0" smtClean="0">
                <a:latin typeface="Comic Sans MS" pitchFamily="66" charset="0"/>
              </a:rPr>
              <a:t> n’est pas le seul critère qui </a:t>
            </a:r>
            <a:r>
              <a:rPr lang="fr-FR" sz="1600" b="1" dirty="0" smtClean="0">
                <a:latin typeface="Comic Sans MS" pitchFamily="66" charset="0"/>
              </a:rPr>
              <a:t>soulève des exigences particulières</a:t>
            </a:r>
            <a:r>
              <a:rPr lang="fr-FR" sz="1600" dirty="0" smtClean="0">
                <a:latin typeface="Comic Sans MS" pitchFamily="66" charset="0"/>
              </a:rPr>
              <a:t>. Il est évident qu’une gestion efficace des travailleurs atteints de maladie chronique est un processus relativement complexe et constitué de plusieurs étapes, qui </a:t>
            </a:r>
            <a:r>
              <a:rPr lang="fr-FR" sz="1600" b="1" dirty="0" smtClean="0">
                <a:latin typeface="Comic Sans MS" pitchFamily="66" charset="0"/>
              </a:rPr>
              <a:t>implique plusieurs intervenants</a:t>
            </a:r>
            <a:r>
              <a:rPr lang="fr-FR" sz="1600" dirty="0" smtClean="0">
                <a:latin typeface="Comic Sans MS" pitchFamily="66" charset="0"/>
              </a:rPr>
              <a:t> . </a:t>
            </a:r>
            <a:r>
              <a:rPr lang="fr-FR" sz="1600" b="1" dirty="0" smtClean="0">
                <a:latin typeface="Comic Sans MS" pitchFamily="66" charset="0"/>
              </a:rPr>
              <a:t>Ainsi, les entreprises (au moins les plus importantes ) ont intérêt à signer un accord sur la gestion de la santé au travail comme moyen pour s’assurer de la bonne mise en œuvre , </a:t>
            </a:r>
            <a:r>
              <a:rPr lang="fr-FR" sz="1600" b="1" u="sng" dirty="0" smtClean="0">
                <a:latin typeface="Comic Sans MS" pitchFamily="66" charset="0"/>
              </a:rPr>
              <a:t>de la qualité, de la confidentialité des données et de la confiance des salariés</a:t>
            </a:r>
            <a:r>
              <a:rPr lang="fr-FR" sz="1600" b="1" dirty="0" smtClean="0">
                <a:latin typeface="Comic Sans MS" pitchFamily="66" charset="0"/>
              </a:rPr>
              <a:t>.</a:t>
            </a:r>
            <a:r>
              <a:rPr lang="fr-FR" sz="1600" dirty="0" smtClean="0">
                <a:latin typeface="Comic Sans MS" pitchFamily="66" charset="0"/>
              </a:rPr>
              <a:t> Un tel accord doit </a:t>
            </a:r>
            <a:r>
              <a:rPr lang="fr-FR" sz="1600" b="1" dirty="0" smtClean="0">
                <a:latin typeface="Comic Sans MS" pitchFamily="66" charset="0"/>
              </a:rPr>
              <a:t>aborder les questions fondamentales</a:t>
            </a:r>
            <a:r>
              <a:rPr lang="fr-FR" sz="1600" dirty="0" smtClean="0">
                <a:latin typeface="Comic Sans MS" pitchFamily="66" charset="0"/>
              </a:rPr>
              <a:t>, notamment </a:t>
            </a:r>
            <a:r>
              <a:rPr lang="fr-FR" sz="1600" u="sng" dirty="0" smtClean="0">
                <a:latin typeface="Comic Sans MS" pitchFamily="66" charset="0"/>
              </a:rPr>
              <a:t>le fonctionnement des processus , les responsabilités de la personne dans la gestion de la maladie chronique et sa participation volontaire aux initiatives prises sur le lieu de travail, la protection des données et la documentation</a:t>
            </a:r>
            <a:r>
              <a:rPr lang="fr-FR" sz="1600" dirty="0" smtClean="0">
                <a:latin typeface="Comic Sans MS" pitchFamily="66" charset="0"/>
              </a:rPr>
              <a:t>. </a:t>
            </a:r>
            <a:r>
              <a:rPr lang="fr-FR" sz="1600" b="1" dirty="0" smtClean="0">
                <a:latin typeface="Comic Sans MS" pitchFamily="66" charset="0"/>
              </a:rPr>
              <a:t>L’accord doit également comporter une définition du test de capacités.</a:t>
            </a:r>
            <a:endParaRPr lang="fr-FR" sz="1600" dirty="0" smtClean="0">
              <a:latin typeface="Comic Sans MS" pitchFamily="66" charset="0"/>
            </a:endParaRPr>
          </a:p>
          <a:p>
            <a:pPr>
              <a:defRPr/>
            </a:pPr>
            <a:endParaRPr lang="fr-FR"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re 1"/>
          <p:cNvSpPr>
            <a:spLocks noGrp="1"/>
          </p:cNvSpPr>
          <p:nvPr>
            <p:ph type="ctrTitle"/>
          </p:nvPr>
        </p:nvSpPr>
        <p:spPr>
          <a:xfrm>
            <a:off x="914400" y="381000"/>
            <a:ext cx="7543800" cy="914400"/>
          </a:xfrm>
          <a:solidFill>
            <a:schemeClr val="accent6">
              <a:lumMod val="40000"/>
              <a:lumOff val="60000"/>
            </a:schemeClr>
          </a:solidFill>
        </p:spPr>
        <p:txBody>
          <a:bodyPr/>
          <a:lstStyle/>
          <a:p>
            <a:pPr>
              <a:defRPr/>
            </a:pP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COMBINAISON </a:t>
            </a:r>
            <a:br>
              <a:rPr lang="fr-FR" sz="2400" b="1" u="sng" dirty="0" smtClean="0">
                <a:latin typeface="Comic Sans MS" pitchFamily="66" charset="0"/>
              </a:rPr>
            </a:br>
            <a:r>
              <a:rPr lang="fr-FR" sz="2400" b="1" u="sng" dirty="0" smtClean="0">
                <a:latin typeface="Comic Sans MS" pitchFamily="66" charset="0"/>
              </a:rPr>
              <a:t>DE DIVERS OUTILS ET DISPOSITIFS </a:t>
            </a:r>
            <a:r>
              <a:rPr lang="fr-FR" dirty="0" smtClean="0"/>
              <a:t/>
            </a:r>
            <a:br>
              <a:rPr lang="fr-FR" dirty="0" smtClean="0"/>
            </a:br>
            <a:endParaRPr lang="fr-FR" dirty="0" smtClean="0"/>
          </a:p>
        </p:txBody>
      </p:sp>
      <p:sp>
        <p:nvSpPr>
          <p:cNvPr id="60419" name="Sous-titre 2"/>
          <p:cNvSpPr>
            <a:spLocks noGrp="1"/>
          </p:cNvSpPr>
          <p:nvPr>
            <p:ph type="subTitle" idx="1"/>
          </p:nvPr>
        </p:nvSpPr>
        <p:spPr>
          <a:xfrm>
            <a:off x="685800" y="1524000"/>
            <a:ext cx="7848600" cy="4876800"/>
          </a:xfrm>
        </p:spPr>
        <p:txBody>
          <a:bodyPr/>
          <a:lstStyle/>
          <a:p>
            <a:r>
              <a:rPr lang="fr-FR" sz="1000" dirty="0" smtClean="0"/>
              <a:t> </a:t>
            </a:r>
          </a:p>
          <a:p>
            <a:pPr algn="just"/>
            <a:r>
              <a:rPr lang="fr-FR" sz="1600" u="sng" dirty="0" smtClean="0">
                <a:latin typeface="Comic Sans MS" pitchFamily="66" charset="0"/>
              </a:rPr>
              <a:t>Pour plus d’efficacité et une bonne maitrise de la situation, l’intervention pour le retour du salarié malade et son maintien au poste se réalise par l’utilisation de plusieurs outils et méthodes qui, combinés, permettent d’avoir une approche globale et performante </a:t>
            </a:r>
            <a:r>
              <a:rPr lang="fr-FR" sz="1600" dirty="0" smtClean="0">
                <a:latin typeface="Comic Sans MS" pitchFamily="66" charset="0"/>
              </a:rPr>
              <a:t>:</a:t>
            </a:r>
          </a:p>
          <a:p>
            <a:r>
              <a:rPr lang="fr-FR" sz="800" dirty="0" smtClean="0">
                <a:latin typeface="Comic Sans MS" pitchFamily="66" charset="0"/>
              </a:rPr>
              <a:t> </a:t>
            </a:r>
          </a:p>
          <a:p>
            <a:pPr algn="l"/>
            <a:r>
              <a:rPr lang="fr-FR" sz="1600" dirty="0" smtClean="0">
                <a:latin typeface="Comic Sans MS" pitchFamily="66" charset="0"/>
              </a:rPr>
              <a:t>- </a:t>
            </a:r>
            <a:r>
              <a:rPr lang="fr-FR" sz="1600" u="sng" dirty="0" smtClean="0">
                <a:solidFill>
                  <a:srgbClr val="0070C0"/>
                </a:solidFill>
                <a:latin typeface="Comic Sans MS" pitchFamily="66" charset="0"/>
              </a:rPr>
              <a:t>Des </a:t>
            </a:r>
            <a:r>
              <a:rPr lang="fr-FR" sz="1600" b="1" u="sng" dirty="0" smtClean="0">
                <a:solidFill>
                  <a:srgbClr val="0070C0"/>
                </a:solidFill>
                <a:latin typeface="Comic Sans MS" pitchFamily="66" charset="0"/>
              </a:rPr>
              <a:t>entretiens ciblés</a:t>
            </a:r>
            <a:r>
              <a:rPr lang="fr-FR" sz="1600" u="sng" dirty="0" smtClean="0">
                <a:solidFill>
                  <a:srgbClr val="0070C0"/>
                </a:solidFill>
                <a:latin typeface="Comic Sans MS" pitchFamily="66" charset="0"/>
              </a:rPr>
              <a:t> avec la personne concernée</a:t>
            </a:r>
            <a:r>
              <a:rPr lang="fr-FR" sz="1600" dirty="0" smtClean="0">
                <a:solidFill>
                  <a:srgbClr val="0070C0"/>
                </a:solidFill>
                <a:latin typeface="Comic Sans MS" pitchFamily="66" charset="0"/>
              </a:rPr>
              <a:t>, le Directeur du bien-être au travail, le supérieur hiérarchique et le médecin du travail pour élaborer un projet adapté et un plan d’action.</a:t>
            </a:r>
          </a:p>
          <a:p>
            <a:pPr algn="l"/>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Des </a:t>
            </a:r>
            <a:r>
              <a:rPr lang="fr-FR" sz="1600" b="1" u="sng" dirty="0" smtClean="0">
                <a:solidFill>
                  <a:srgbClr val="0070C0"/>
                </a:solidFill>
                <a:latin typeface="Comic Sans MS" pitchFamily="66" charset="0"/>
              </a:rPr>
              <a:t>observations sur l’ensemble des situations de travail</a:t>
            </a:r>
            <a:r>
              <a:rPr lang="fr-FR" sz="1600" u="sng" dirty="0" smtClean="0">
                <a:solidFill>
                  <a:srgbClr val="0070C0"/>
                </a:solidFill>
                <a:latin typeface="Comic Sans MS" pitchFamily="66" charset="0"/>
              </a:rPr>
              <a:t> </a:t>
            </a:r>
            <a:r>
              <a:rPr lang="fr-FR" sz="1600" dirty="0" smtClean="0">
                <a:solidFill>
                  <a:srgbClr val="0070C0"/>
                </a:solidFill>
                <a:latin typeface="Comic Sans MS" pitchFamily="66" charset="0"/>
              </a:rPr>
              <a:t>dans lesquelles la personne concernée est impliquée.</a:t>
            </a:r>
          </a:p>
          <a:p>
            <a:pPr algn="l"/>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De </a:t>
            </a:r>
            <a:r>
              <a:rPr lang="fr-FR" sz="1600" b="1" u="sng" dirty="0" smtClean="0">
                <a:solidFill>
                  <a:srgbClr val="0070C0"/>
                </a:solidFill>
                <a:latin typeface="Comic Sans MS" pitchFamily="66" charset="0"/>
              </a:rPr>
              <a:t>l’information et </a:t>
            </a:r>
            <a:r>
              <a:rPr lang="fr-FR" sz="1600" u="sng" dirty="0" smtClean="0">
                <a:solidFill>
                  <a:srgbClr val="0070C0"/>
                </a:solidFill>
                <a:latin typeface="Comic Sans MS" pitchFamily="66" charset="0"/>
              </a:rPr>
              <a:t>de</a:t>
            </a:r>
            <a:r>
              <a:rPr lang="fr-FR" sz="1600" b="1" u="sng" dirty="0" smtClean="0">
                <a:solidFill>
                  <a:srgbClr val="0070C0"/>
                </a:solidFill>
                <a:latin typeface="Comic Sans MS" pitchFamily="66" charset="0"/>
              </a:rPr>
              <a:t> la formation</a:t>
            </a:r>
            <a:r>
              <a:rPr lang="fr-FR" sz="1600" u="sng" dirty="0" smtClean="0">
                <a:solidFill>
                  <a:srgbClr val="0070C0"/>
                </a:solidFill>
                <a:latin typeface="Comic Sans MS" pitchFamily="66" charset="0"/>
              </a:rPr>
              <a:t> </a:t>
            </a:r>
            <a:r>
              <a:rPr lang="fr-FR" sz="1600" dirty="0" smtClean="0">
                <a:solidFill>
                  <a:srgbClr val="0070C0"/>
                </a:solidFill>
                <a:latin typeface="Comic Sans MS" pitchFamily="66" charset="0"/>
              </a:rPr>
              <a:t>: elles peuvent être réalisées par plusieurs acteurs du maintien, particulièrement les médecins du travail et les associations de patients.</a:t>
            </a:r>
          </a:p>
          <a:p>
            <a:pPr algn="l"/>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Des </a:t>
            </a:r>
            <a:r>
              <a:rPr lang="fr-FR" sz="1600" b="1" u="sng" dirty="0" smtClean="0">
                <a:solidFill>
                  <a:srgbClr val="0070C0"/>
                </a:solidFill>
                <a:latin typeface="Comic Sans MS" pitchFamily="66" charset="0"/>
              </a:rPr>
              <a:t>analyses</a:t>
            </a: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et</a:t>
            </a:r>
            <a:r>
              <a:rPr lang="fr-FR" sz="1600" u="sng" dirty="0" smtClean="0">
                <a:solidFill>
                  <a:srgbClr val="0070C0"/>
                </a:solidFill>
                <a:latin typeface="Comic Sans MS" pitchFamily="66" charset="0"/>
              </a:rPr>
              <a:t> des </a:t>
            </a:r>
            <a:r>
              <a:rPr lang="fr-FR" sz="1600" b="1" u="sng" dirty="0" smtClean="0">
                <a:solidFill>
                  <a:srgbClr val="0070C0"/>
                </a:solidFill>
                <a:latin typeface="Comic Sans MS" pitchFamily="66" charset="0"/>
              </a:rPr>
              <a:t>concertations</a:t>
            </a:r>
            <a:r>
              <a:rPr lang="fr-FR" sz="1600" u="sng" dirty="0" smtClean="0">
                <a:solidFill>
                  <a:srgbClr val="0070C0"/>
                </a:solidFill>
                <a:latin typeface="Comic Sans MS" pitchFamily="66" charset="0"/>
              </a:rPr>
              <a:t> </a:t>
            </a:r>
            <a:r>
              <a:rPr lang="fr-FR" sz="1600" dirty="0" smtClean="0">
                <a:solidFill>
                  <a:srgbClr val="0070C0"/>
                </a:solidFill>
                <a:latin typeface="Comic Sans MS" pitchFamily="66" charset="0"/>
              </a:rPr>
              <a:t>: elles mettent à profit les actions déjà effectuées et permettent de trouver des pistes de solutions.</a:t>
            </a:r>
          </a:p>
          <a:p>
            <a:pPr algn="l"/>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De la </a:t>
            </a:r>
            <a:r>
              <a:rPr lang="fr-FR" sz="1600" b="1" u="sng" dirty="0" smtClean="0">
                <a:solidFill>
                  <a:srgbClr val="0070C0"/>
                </a:solidFill>
                <a:latin typeface="Comic Sans MS" pitchFamily="66" charset="0"/>
              </a:rPr>
              <a:t>recherche documentaire</a:t>
            </a:r>
            <a:r>
              <a:rPr lang="fr-FR" sz="1600" dirty="0" smtClean="0">
                <a:solidFill>
                  <a:srgbClr val="0070C0"/>
                </a:solidFill>
                <a:latin typeface="Comic Sans MS" pitchFamily="66" charset="0"/>
              </a:rPr>
              <a:t>.</a:t>
            </a:r>
          </a:p>
          <a:p>
            <a:endParaRPr lang="fr-FR" dirty="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re 1"/>
          <p:cNvSpPr>
            <a:spLocks noGrp="1"/>
          </p:cNvSpPr>
          <p:nvPr>
            <p:ph type="ctrTitle"/>
          </p:nvPr>
        </p:nvSpPr>
        <p:spPr>
          <a:xfrm>
            <a:off x="762000" y="304800"/>
            <a:ext cx="7772400" cy="533400"/>
          </a:xfrm>
          <a:solidFill>
            <a:schemeClr val="bg1">
              <a:lumMod val="95000"/>
            </a:schemeClr>
          </a:solidFill>
        </p:spPr>
        <p:txBody>
          <a:bodyPr/>
          <a:lstStyle/>
          <a:p>
            <a:pPr>
              <a:defRPr/>
            </a:pP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PLACE ET ROLE DES PARTENAIRES SOCIAUX</a:t>
            </a:r>
            <a:r>
              <a:rPr lang="fr-FR" dirty="0" smtClean="0"/>
              <a:t/>
            </a:r>
            <a:br>
              <a:rPr lang="fr-FR" dirty="0" smtClean="0"/>
            </a:br>
            <a:endParaRPr lang="fr-FR" dirty="0" smtClean="0"/>
          </a:p>
        </p:txBody>
      </p:sp>
      <p:sp>
        <p:nvSpPr>
          <p:cNvPr id="61443" name="Sous-titre 2"/>
          <p:cNvSpPr>
            <a:spLocks noGrp="1"/>
          </p:cNvSpPr>
          <p:nvPr>
            <p:ph type="subTitle" idx="1"/>
          </p:nvPr>
        </p:nvSpPr>
        <p:spPr>
          <a:xfrm>
            <a:off x="685800" y="1066800"/>
            <a:ext cx="7924800" cy="5638800"/>
          </a:xfrm>
          <a:solidFill>
            <a:schemeClr val="accent3">
              <a:lumMod val="85000"/>
            </a:schemeClr>
          </a:solidFill>
        </p:spPr>
        <p:txBody>
          <a:bodyPr/>
          <a:lstStyle/>
          <a:p>
            <a:pPr algn="l">
              <a:defRPr/>
            </a:pPr>
            <a:r>
              <a:rPr lang="fr-FR" sz="1500" b="1" u="sng" dirty="0" smtClean="0">
                <a:latin typeface="Comic Sans MS" pitchFamily="66" charset="0"/>
              </a:rPr>
              <a:t>ECOUTE ET AIDE AU DIAGNOSTIC</a:t>
            </a:r>
            <a:endParaRPr lang="fr-FR" sz="1500" u="sng" dirty="0" smtClean="0">
              <a:latin typeface="Comic Sans MS" pitchFamily="66" charset="0"/>
            </a:endParaRPr>
          </a:p>
          <a:p>
            <a:pPr algn="just">
              <a:defRPr/>
            </a:pPr>
            <a:r>
              <a:rPr lang="fr-FR" sz="1500" dirty="0" smtClean="0">
                <a:latin typeface="Comic Sans MS" pitchFamily="66" charset="0"/>
              </a:rPr>
              <a:t>Dans l’accompagnement et l’information sur les droits des personnes touchées par une maladie chronique évolutive, </a:t>
            </a:r>
            <a:r>
              <a:rPr lang="fr-FR" sz="1500" b="1" dirty="0" smtClean="0">
                <a:latin typeface="Comic Sans MS" pitchFamily="66" charset="0"/>
              </a:rPr>
              <a:t>les membres du syndicat/représentants du personnel peuvent jouer plusieurs rôles.</a:t>
            </a:r>
            <a:endParaRPr lang="fr-FR" sz="1500" dirty="0" smtClean="0">
              <a:latin typeface="Comic Sans MS" pitchFamily="66" charset="0"/>
            </a:endParaRPr>
          </a:p>
          <a:p>
            <a:pPr>
              <a:defRPr/>
            </a:pPr>
            <a:r>
              <a:rPr lang="fr-FR" sz="200" dirty="0" smtClean="0">
                <a:latin typeface="Comic Sans MS" pitchFamily="66" charset="0"/>
              </a:rPr>
              <a:t> </a:t>
            </a:r>
          </a:p>
          <a:p>
            <a:pPr algn="just">
              <a:defRPr/>
            </a:pPr>
            <a:r>
              <a:rPr lang="fr-FR" sz="1500" b="1" dirty="0" smtClean="0">
                <a:latin typeface="Comic Sans MS" pitchFamily="66" charset="0"/>
              </a:rPr>
              <a:t>- </a:t>
            </a:r>
            <a:r>
              <a:rPr lang="fr-FR" sz="1500" b="1" u="sng" dirty="0" smtClean="0">
                <a:solidFill>
                  <a:srgbClr val="0070C0"/>
                </a:solidFill>
                <a:latin typeface="Comic Sans MS" pitchFamily="66" charset="0"/>
              </a:rPr>
              <a:t>Un rôle d’écoute</a:t>
            </a:r>
            <a:r>
              <a:rPr lang="fr-FR" sz="1500" u="sng" dirty="0" smtClean="0">
                <a:solidFill>
                  <a:srgbClr val="0070C0"/>
                </a:solidFill>
                <a:latin typeface="Comic Sans MS" pitchFamily="66" charset="0"/>
              </a:rPr>
              <a:t> </a:t>
            </a:r>
            <a:r>
              <a:rPr lang="fr-FR" sz="1500" dirty="0" smtClean="0">
                <a:latin typeface="Comic Sans MS" pitchFamily="66" charset="0"/>
              </a:rPr>
              <a:t>: les salariés atteints qui leur se présentent ont avant tout </a:t>
            </a:r>
            <a:r>
              <a:rPr lang="fr-FR" sz="1500" b="1" dirty="0" smtClean="0">
                <a:latin typeface="Comic Sans MS" pitchFamily="66" charset="0"/>
              </a:rPr>
              <a:t>besoin d’échanger, de parler de leur situation. </a:t>
            </a:r>
            <a:endParaRPr lang="fr-FR" sz="1500" dirty="0" smtClean="0">
              <a:latin typeface="Comic Sans MS" pitchFamily="66" charset="0"/>
            </a:endParaRPr>
          </a:p>
          <a:p>
            <a:pPr algn="just">
              <a:defRPr/>
            </a:pPr>
            <a:r>
              <a:rPr lang="fr-FR" sz="1500" dirty="0" smtClean="0">
                <a:latin typeface="Comic Sans MS" pitchFamily="66" charset="0"/>
              </a:rPr>
              <a:t>Ils </a:t>
            </a:r>
            <a:r>
              <a:rPr lang="fr-FR" sz="1500" b="1" dirty="0" smtClean="0">
                <a:latin typeface="Comic Sans MS" pitchFamily="66" charset="0"/>
              </a:rPr>
              <a:t>le font</a:t>
            </a:r>
            <a:r>
              <a:rPr lang="fr-FR" sz="1500" dirty="0" smtClean="0">
                <a:latin typeface="Comic Sans MS" pitchFamily="66" charset="0"/>
              </a:rPr>
              <a:t> parfois plus </a:t>
            </a:r>
            <a:r>
              <a:rPr lang="fr-FR" sz="1500" b="1" dirty="0" smtClean="0">
                <a:latin typeface="Comic Sans MS" pitchFamily="66" charset="0"/>
              </a:rPr>
              <a:t>spontanément </a:t>
            </a:r>
            <a:r>
              <a:rPr lang="fr-FR" sz="1500" dirty="0" smtClean="0">
                <a:latin typeface="Comic Sans MS" pitchFamily="66" charset="0"/>
              </a:rPr>
              <a:t>auprès d’un membre syndical/d’un représentant du personnel, d’un collègue militant plutôt qu’auprès de son responsable hiérarchique ou d’un représentant de la direction.</a:t>
            </a:r>
          </a:p>
          <a:p>
            <a:pPr>
              <a:defRPr/>
            </a:pPr>
            <a:r>
              <a:rPr lang="fr-FR" sz="200" dirty="0" smtClean="0">
                <a:latin typeface="Comic Sans MS" pitchFamily="66" charset="0"/>
              </a:rPr>
              <a:t> </a:t>
            </a:r>
          </a:p>
          <a:p>
            <a:pPr algn="just">
              <a:defRPr/>
            </a:pPr>
            <a:r>
              <a:rPr lang="fr-FR" sz="1500" b="1" dirty="0" smtClean="0">
                <a:latin typeface="Comic Sans MS" pitchFamily="66" charset="0"/>
              </a:rPr>
              <a:t>- </a:t>
            </a:r>
            <a:r>
              <a:rPr lang="fr-FR" sz="1500" b="1" u="sng" dirty="0" smtClean="0">
                <a:solidFill>
                  <a:srgbClr val="0070C0"/>
                </a:solidFill>
                <a:latin typeface="Comic Sans MS" pitchFamily="66" charset="0"/>
              </a:rPr>
              <a:t>Un rôle d’accompagnement</a:t>
            </a:r>
            <a:r>
              <a:rPr lang="fr-FR" sz="1500" u="sng" dirty="0" smtClean="0">
                <a:solidFill>
                  <a:srgbClr val="0070C0"/>
                </a:solidFill>
                <a:latin typeface="Comic Sans MS" pitchFamily="66" charset="0"/>
              </a:rPr>
              <a:t> </a:t>
            </a:r>
            <a:r>
              <a:rPr lang="fr-FR" sz="1500" dirty="0" smtClean="0">
                <a:latin typeface="Comic Sans MS" pitchFamily="66" charset="0"/>
              </a:rPr>
              <a:t>par </a:t>
            </a:r>
            <a:r>
              <a:rPr lang="fr-FR" sz="1500" b="1" dirty="0" smtClean="0">
                <a:latin typeface="Comic Sans MS" pitchFamily="66" charset="0"/>
              </a:rPr>
              <a:t>l’aide à l’identification des difficultés rencontrées</a:t>
            </a:r>
            <a:r>
              <a:rPr lang="fr-FR" sz="1500" dirty="0" smtClean="0">
                <a:latin typeface="Comic Sans MS" pitchFamily="66" charset="0"/>
              </a:rPr>
              <a:t> par les salariés malades dans l’exercice de leur activité professionnelle, </a:t>
            </a:r>
            <a:r>
              <a:rPr lang="fr-FR" sz="1500" b="1" dirty="0" smtClean="0">
                <a:latin typeface="Comic Sans MS" pitchFamily="66" charset="0"/>
              </a:rPr>
              <a:t>mais également de ce que souhaite la personne</a:t>
            </a:r>
            <a:r>
              <a:rPr lang="fr-FR" sz="1500" dirty="0" smtClean="0">
                <a:latin typeface="Comic Sans MS" pitchFamily="66" charset="0"/>
              </a:rPr>
              <a:t> (se maintenir en activité ou non, diminuer son temps de travail, pouvoir bénéficier d’un aménagement de poste…)</a:t>
            </a:r>
          </a:p>
          <a:p>
            <a:pPr algn="just">
              <a:defRPr/>
            </a:pPr>
            <a:r>
              <a:rPr lang="fr-FR" sz="1500" dirty="0" smtClean="0">
                <a:latin typeface="Comic Sans MS" pitchFamily="66" charset="0"/>
              </a:rPr>
              <a:t>En effet, cette identification permettra aux membres syndicaux/représentants du personnel d’</a:t>
            </a:r>
            <a:r>
              <a:rPr lang="fr-FR" sz="1500" b="1" dirty="0" smtClean="0">
                <a:latin typeface="Comic Sans MS" pitchFamily="66" charset="0"/>
              </a:rPr>
              <a:t>orienter les personnes touchées </a:t>
            </a:r>
            <a:r>
              <a:rPr lang="fr-FR" sz="1500" dirty="0" smtClean="0">
                <a:latin typeface="Comic Sans MS" pitchFamily="66" charset="0"/>
              </a:rPr>
              <a:t>par une MCE vers les interlocuteurs adaptés.</a:t>
            </a:r>
          </a:p>
          <a:p>
            <a:pPr>
              <a:defRPr/>
            </a:pPr>
            <a:r>
              <a:rPr lang="fr-FR" sz="800" dirty="0" smtClean="0">
                <a:latin typeface="Comic Sans MS" pitchFamily="66" charset="0"/>
              </a:rPr>
              <a:t> </a:t>
            </a:r>
          </a:p>
          <a:p>
            <a:pPr algn="l">
              <a:defRPr/>
            </a:pPr>
            <a:r>
              <a:rPr lang="fr-FR" sz="1500" b="1" u="sng" dirty="0" smtClean="0">
                <a:latin typeface="Comic Sans MS" pitchFamily="66" charset="0"/>
              </a:rPr>
              <a:t>NÉGOCIATION</a:t>
            </a:r>
            <a:endParaRPr lang="fr-FR" sz="1500" u="sng" dirty="0" smtClean="0">
              <a:latin typeface="Comic Sans MS" pitchFamily="66" charset="0"/>
            </a:endParaRPr>
          </a:p>
          <a:p>
            <a:pPr algn="just">
              <a:defRPr/>
            </a:pPr>
            <a:r>
              <a:rPr lang="fr-FR" sz="1500" dirty="0" smtClean="0">
                <a:latin typeface="Comic Sans MS" pitchFamily="66" charset="0"/>
              </a:rPr>
              <a:t>Les partenaires sociaux peuvent intervenir également plus directement dans </a:t>
            </a:r>
            <a:r>
              <a:rPr lang="fr-FR" sz="1500" b="1" dirty="0" smtClean="0">
                <a:latin typeface="Comic Sans MS" pitchFamily="66" charset="0"/>
              </a:rPr>
              <a:t>les changements organisationnels</a:t>
            </a:r>
            <a:r>
              <a:rPr lang="fr-FR" sz="1500" dirty="0" smtClean="0">
                <a:latin typeface="Comic Sans MS" pitchFamily="66" charset="0"/>
              </a:rPr>
              <a:t> pour améliorer la qualité de vie au travail et, en particulier, celle des salariés touchés par une maladie chronique évolutive. Ce rôle, ils le jouent notamment à travers la négociation collective.</a:t>
            </a:r>
          </a:p>
          <a:p>
            <a:pPr>
              <a:defRPr/>
            </a:pPr>
            <a:endParaRPr lang="fr-F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ctrTitle"/>
          </p:nvPr>
        </p:nvSpPr>
        <p:spPr>
          <a:xfrm>
            <a:off x="685800" y="457200"/>
            <a:ext cx="7772400" cy="3276600"/>
          </a:xfrm>
          <a:gradFill rotWithShape="0">
            <a:gsLst>
              <a:gs pos="0">
                <a:srgbClr val="FFEFD1"/>
              </a:gs>
              <a:gs pos="64999">
                <a:srgbClr val="F0EBD5"/>
              </a:gs>
              <a:gs pos="100000">
                <a:srgbClr val="D1C39F"/>
              </a:gs>
            </a:gsLst>
            <a:lin ang="2700000"/>
          </a:gradFill>
        </p:spPr>
        <p:txBody>
          <a:bodyPr/>
          <a:lstStyle/>
          <a:p>
            <a:pPr algn="l"/>
            <a:r>
              <a:rPr lang="fr-FR" sz="1800" dirty="0" smtClean="0">
                <a:latin typeface="Comic Sans MS" pitchFamily="66" charset="0"/>
              </a:rPr>
              <a:t/>
            </a:r>
            <a:br>
              <a:rPr lang="fr-FR" sz="1800"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800" b="1" u="sng" dirty="0" smtClean="0">
                <a:latin typeface="Comic Sans MS" pitchFamily="66" charset="0"/>
              </a:rPr>
              <a:t/>
            </a:r>
            <a:br>
              <a:rPr lang="fr-FR" sz="800" b="1" u="sng" dirty="0" smtClean="0">
                <a:latin typeface="Comic Sans MS" pitchFamily="66" charset="0"/>
              </a:rPr>
            </a:br>
            <a:r>
              <a:rPr lang="fr-FR" sz="1600" dirty="0" smtClean="0">
                <a:latin typeface="Comic Sans MS" pitchFamily="66" charset="0"/>
              </a:rPr>
              <a:t>C’est tout l'art de la réflexion stratégique. Savoir </a:t>
            </a:r>
            <a:r>
              <a:rPr lang="fr-FR" sz="1600" b="1" dirty="0" smtClean="0">
                <a:latin typeface="Comic Sans MS" pitchFamily="66" charset="0"/>
              </a:rPr>
              <a:t>se fixer </a:t>
            </a:r>
            <a:r>
              <a:rPr lang="fr-FR" sz="1600" dirty="0" smtClean="0">
                <a:latin typeface="Comic Sans MS" pitchFamily="66" charset="0"/>
              </a:rPr>
              <a:t>un objectif, </a:t>
            </a:r>
            <a:r>
              <a:rPr lang="fr-FR" sz="1600" b="1" dirty="0" smtClean="0">
                <a:latin typeface="Comic Sans MS" pitchFamily="66" charset="0"/>
              </a:rPr>
              <a:t>déterminer</a:t>
            </a:r>
            <a:r>
              <a:rPr lang="fr-FR" sz="1600" dirty="0" smtClean="0">
                <a:latin typeface="Comic Sans MS" pitchFamily="66" charset="0"/>
              </a:rPr>
              <a:t> les activités nécessaires </a:t>
            </a:r>
            <a:r>
              <a:rPr lang="fr-FR" sz="1600" b="1" dirty="0" smtClean="0">
                <a:latin typeface="Comic Sans MS" pitchFamily="66" charset="0"/>
              </a:rPr>
              <a:t>pour y arriver</a:t>
            </a:r>
            <a:r>
              <a:rPr lang="fr-FR" sz="1600" dirty="0" smtClean="0">
                <a:latin typeface="Comic Sans MS" pitchFamily="66" charset="0"/>
              </a:rPr>
              <a:t>, </a:t>
            </a:r>
            <a:r>
              <a:rPr lang="fr-FR" sz="1600" b="1" dirty="0" smtClean="0">
                <a:latin typeface="Comic Sans MS" pitchFamily="66" charset="0"/>
              </a:rPr>
              <a:t>comment y arriver </a:t>
            </a:r>
            <a:r>
              <a:rPr lang="fr-FR" sz="1600" dirty="0" smtClean="0">
                <a:latin typeface="Comic Sans MS" pitchFamily="66" charset="0"/>
              </a:rPr>
              <a:t>et pour chacune d'entre elles, </a:t>
            </a:r>
            <a:r>
              <a:rPr lang="fr-FR" sz="1600" b="1" dirty="0" smtClean="0">
                <a:latin typeface="Comic Sans MS" pitchFamily="66" charset="0"/>
              </a:rPr>
              <a:t>décliner</a:t>
            </a:r>
            <a:r>
              <a:rPr lang="fr-FR" sz="1600" dirty="0" smtClean="0">
                <a:latin typeface="Comic Sans MS" pitchFamily="66" charset="0"/>
              </a:rPr>
              <a:t> le processus en objectifs à atteindre et stratégies. </a:t>
            </a:r>
            <a:br>
              <a:rPr lang="fr-FR" sz="1600" dirty="0" smtClean="0">
                <a:latin typeface="Comic Sans MS" pitchFamily="66" charset="0"/>
              </a:rPr>
            </a:br>
            <a:r>
              <a:rPr lang="fr-FR" sz="1600" dirty="0" smtClean="0">
                <a:latin typeface="Comic Sans MS" pitchFamily="66" charset="0"/>
              </a:rPr>
              <a:t>C’est le style de management où les managers/leaders utilisent des </a:t>
            </a:r>
            <a:r>
              <a:rPr lang="fr-FR" sz="1600" b="1" dirty="0" smtClean="0">
                <a:latin typeface="Comic Sans MS" pitchFamily="66" charset="0"/>
              </a:rPr>
              <a:t>outils</a:t>
            </a:r>
            <a:r>
              <a:rPr lang="fr-FR" sz="1600" dirty="0" smtClean="0">
                <a:latin typeface="Comic Sans MS" pitchFamily="66" charset="0"/>
              </a:rPr>
              <a:t> de management complémentaires </a:t>
            </a:r>
            <a:r>
              <a:rPr lang="fr-FR" sz="1600" b="1" dirty="0" smtClean="0">
                <a:latin typeface="Comic Sans MS" pitchFamily="66" charset="0"/>
              </a:rPr>
              <a:t>adaptés aux objectifs </a:t>
            </a:r>
            <a:r>
              <a:rPr lang="fr-FR" sz="1600" dirty="0" smtClean="0">
                <a:latin typeface="Comic Sans MS" pitchFamily="66" charset="0"/>
              </a:rPr>
              <a:t>: </a:t>
            </a:r>
            <a:br>
              <a:rPr lang="fr-FR" sz="1600" dirty="0" smtClean="0">
                <a:latin typeface="Comic Sans MS" pitchFamily="66" charset="0"/>
              </a:rPr>
            </a:br>
            <a:r>
              <a:rPr lang="fr-FR" sz="1600" dirty="0" smtClean="0">
                <a:latin typeface="Comic Sans MS" pitchFamily="66" charset="0"/>
              </a:rPr>
              <a:t>les plans d’actions et les entretiens de suivi. </a:t>
            </a:r>
            <a:br>
              <a:rPr lang="fr-FR" sz="1600" dirty="0" smtClean="0">
                <a:latin typeface="Comic Sans MS" pitchFamily="66" charset="0"/>
              </a:rPr>
            </a:br>
            <a:r>
              <a:rPr lang="fr-FR" sz="1600" u="sng" dirty="0" smtClean="0">
                <a:solidFill>
                  <a:srgbClr val="0070C0"/>
                </a:solidFill>
                <a:latin typeface="Comic Sans MS" pitchFamily="66" charset="0"/>
              </a:rPr>
              <a:t>C’est le mode de gestion de l’entreprise qui ne « doit pas seulement s’adapter à des contraintes de l’environnement, mais </a:t>
            </a:r>
            <a:r>
              <a:rPr lang="fr-FR" sz="1600" b="1" u="sng" dirty="0" smtClean="0">
                <a:solidFill>
                  <a:srgbClr val="0070C0"/>
                </a:solidFill>
                <a:latin typeface="Comic Sans MS" pitchFamily="66" charset="0"/>
              </a:rPr>
              <a:t>tenter d’anticiper et de modifier ces contraintes </a:t>
            </a:r>
            <a:r>
              <a:rPr lang="fr-FR" sz="1600" u="sng" dirty="0" smtClean="0">
                <a:solidFill>
                  <a:srgbClr val="0070C0"/>
                </a:solidFill>
                <a:latin typeface="Comic Sans MS" pitchFamily="66" charset="0"/>
              </a:rPr>
              <a:t>en exploitant tout son potentiel dynamique </a:t>
            </a:r>
            <a:r>
              <a:rPr lang="fr-FR" sz="1800" b="1" dirty="0" smtClean="0"/>
              <a:t/>
            </a:r>
            <a:br>
              <a:rPr lang="fr-FR" sz="1800" b="1" dirty="0" smtClean="0"/>
            </a:br>
            <a:endParaRPr lang="fr-FR" sz="1800" dirty="0" smtClean="0"/>
          </a:p>
        </p:txBody>
      </p:sp>
      <p:sp>
        <p:nvSpPr>
          <p:cNvPr id="7171" name="Sous-titre 2"/>
          <p:cNvSpPr>
            <a:spLocks noGrp="1"/>
          </p:cNvSpPr>
          <p:nvPr>
            <p:ph type="subTitle" idx="1"/>
          </p:nvPr>
        </p:nvSpPr>
        <p:spPr>
          <a:xfrm>
            <a:off x="838200" y="3810000"/>
            <a:ext cx="7772400" cy="2438400"/>
          </a:xfrm>
          <a:gradFill rotWithShape="1">
            <a:gsLst>
              <a:gs pos="0">
                <a:srgbClr val="8488C4"/>
              </a:gs>
              <a:gs pos="53000">
                <a:srgbClr val="D4DEFF"/>
              </a:gs>
              <a:gs pos="83000">
                <a:srgbClr val="D4DEFF"/>
              </a:gs>
              <a:gs pos="100000">
                <a:srgbClr val="96AB94"/>
              </a:gs>
            </a:gsLst>
            <a:lin ang="2700000" scaled="1"/>
          </a:gradFill>
        </p:spPr>
        <p:txBody>
          <a:bodyPr/>
          <a:lstStyle/>
          <a:p>
            <a:pPr algn="l"/>
            <a:r>
              <a:rPr lang="fr-FR" sz="2400" b="1" u="sng" smtClean="0">
                <a:latin typeface="Comic Sans MS" pitchFamily="66" charset="0"/>
              </a:rPr>
              <a:t>Les maladies chroniques</a:t>
            </a:r>
          </a:p>
          <a:p>
            <a:endParaRPr lang="fr-FR" sz="800" smtClean="0">
              <a:latin typeface="Comic Sans MS" pitchFamily="66" charset="0"/>
            </a:endParaRPr>
          </a:p>
          <a:p>
            <a:pPr algn="just"/>
            <a:r>
              <a:rPr lang="fr-FR" sz="1800" smtClean="0">
                <a:latin typeface="Comic Sans MS" pitchFamily="66" charset="0"/>
              </a:rPr>
              <a:t>En médecine, un </a:t>
            </a:r>
            <a:r>
              <a:rPr lang="fr-FR" sz="1800" b="1" smtClean="0">
                <a:latin typeface="Comic Sans MS" pitchFamily="66" charset="0"/>
              </a:rPr>
              <a:t>état persistant et accablant </a:t>
            </a:r>
            <a:r>
              <a:rPr lang="fr-FR" sz="1800" smtClean="0">
                <a:latin typeface="Comic Sans MS" pitchFamily="66" charset="0"/>
              </a:rPr>
              <a:t>est appelé </a:t>
            </a:r>
            <a:r>
              <a:rPr lang="fr-FR" sz="1800" b="1" smtClean="0">
                <a:latin typeface="Comic Sans MS" pitchFamily="66" charset="0"/>
              </a:rPr>
              <a:t>chronique</a:t>
            </a:r>
            <a:r>
              <a:rPr lang="fr-FR" sz="1800" smtClean="0">
                <a:latin typeface="Comic Sans MS" pitchFamily="66" charset="0"/>
              </a:rPr>
              <a:t> (du grec chronos). Par exemple, une maladie est chronique si elle persiste dans le temps, en général plus de trois mois. </a:t>
            </a:r>
          </a:p>
          <a:p>
            <a:pPr algn="just"/>
            <a:r>
              <a:rPr lang="fr-FR" sz="1800" smtClean="0">
                <a:latin typeface="Comic Sans MS" pitchFamily="66" charset="0"/>
              </a:rPr>
              <a:t>Par analogie, l'adjectif en est arrivé à décrire des problèmes </a:t>
            </a:r>
            <a:r>
              <a:rPr lang="fr-FR" sz="1800" b="1" smtClean="0">
                <a:latin typeface="Comic Sans MS" pitchFamily="66" charset="0"/>
              </a:rPr>
              <a:t>qui ne peuvent être résolus sur une courte période, ou qui réapparaîtront </a:t>
            </a:r>
            <a:r>
              <a:rPr lang="fr-FR" sz="1800" smtClean="0">
                <a:latin typeface="Comic Sans MS" pitchFamily="66" charset="0"/>
              </a:rPr>
              <a:t>quelle que soit l'action. </a:t>
            </a:r>
          </a:p>
          <a:p>
            <a:endParaRPr lang="fr-FR" sz="1800" smtClean="0">
              <a:latin typeface="Comic Sans MS" pitchFamily="66" charset="0"/>
            </a:endParaRPr>
          </a:p>
        </p:txBody>
      </p:sp>
      <p:sp>
        <p:nvSpPr>
          <p:cNvPr id="7172" name="ZoneTexte 3"/>
          <p:cNvSpPr txBox="1">
            <a:spLocks noChangeArrowheads="1"/>
          </p:cNvSpPr>
          <p:nvPr/>
        </p:nvSpPr>
        <p:spPr bwMode="auto">
          <a:xfrm>
            <a:off x="762000" y="609600"/>
            <a:ext cx="5638800" cy="461963"/>
          </a:xfrm>
          <a:prstGeom prst="rect">
            <a:avLst/>
          </a:prstGeom>
          <a:noFill/>
          <a:ln w="9525">
            <a:noFill/>
            <a:miter lim="800000"/>
            <a:headEnd/>
            <a:tailEnd/>
          </a:ln>
        </p:spPr>
        <p:txBody>
          <a:bodyPr>
            <a:spAutoFit/>
          </a:bodyPr>
          <a:lstStyle/>
          <a:p>
            <a:r>
              <a:rPr lang="fr-FR" sz="2400" b="1" u="sng">
                <a:latin typeface="Comic Sans MS" pitchFamily="66" charset="0"/>
              </a:rPr>
              <a:t>Le management proactif</a:t>
            </a:r>
            <a:endParaRPr lang="fr-FR" sz="24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re 1"/>
          <p:cNvSpPr>
            <a:spLocks noGrp="1"/>
          </p:cNvSpPr>
          <p:nvPr>
            <p:ph type="ctrTitle"/>
          </p:nvPr>
        </p:nvSpPr>
        <p:spPr>
          <a:xfrm>
            <a:off x="685800" y="228600"/>
            <a:ext cx="7772400" cy="914400"/>
          </a:xfrm>
        </p:spPr>
        <p:txBody>
          <a:bodyPr/>
          <a:lstStyle/>
          <a:p>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LES CONDITIONS DE REUSSITE </a:t>
            </a:r>
            <a:br>
              <a:rPr lang="fr-FR" sz="2400" b="1" smtClean="0">
                <a:latin typeface="Comic Sans MS" pitchFamily="66" charset="0"/>
              </a:rPr>
            </a:br>
            <a:r>
              <a:rPr lang="fr-FR" sz="2400" b="1" smtClean="0">
                <a:latin typeface="Comic Sans MS" pitchFamily="66" charset="0"/>
              </a:rPr>
              <a:t>D’UN PROJET MCE EN ENTREPRISE</a:t>
            </a:r>
            <a:r>
              <a:rPr lang="fr-FR" smtClean="0"/>
              <a:t/>
            </a:r>
            <a:br>
              <a:rPr lang="fr-FR" smtClean="0"/>
            </a:br>
            <a:endParaRPr lang="fr-FR" smtClean="0"/>
          </a:p>
        </p:txBody>
      </p:sp>
      <p:sp>
        <p:nvSpPr>
          <p:cNvPr id="62467" name="Sous-titre 2"/>
          <p:cNvSpPr>
            <a:spLocks noGrp="1"/>
          </p:cNvSpPr>
          <p:nvPr>
            <p:ph type="subTitle" idx="1"/>
          </p:nvPr>
        </p:nvSpPr>
        <p:spPr>
          <a:xfrm>
            <a:off x="609600" y="1066800"/>
            <a:ext cx="7772400" cy="4419600"/>
          </a:xfrm>
          <a:solidFill>
            <a:schemeClr val="bg1">
              <a:lumMod val="95000"/>
            </a:schemeClr>
          </a:solidFill>
        </p:spPr>
        <p:txBody>
          <a:bodyPr/>
          <a:lstStyle/>
          <a:p>
            <a:pPr algn="just">
              <a:defRPr/>
            </a:pPr>
            <a:r>
              <a:rPr lang="fr-FR" sz="1600" b="1" u="sng" dirty="0" smtClean="0">
                <a:solidFill>
                  <a:srgbClr val="0070C0"/>
                </a:solidFill>
                <a:latin typeface="Comic Sans MS" pitchFamily="66" charset="0"/>
              </a:rPr>
              <a:t>L’enjeu global de l’action est de favoriser et d’améliorer le maintien en emploi des travailleurs atteints de MCE</a:t>
            </a:r>
            <a:r>
              <a:rPr lang="fr-FR" sz="1600" u="sng" dirty="0" smtClean="0">
                <a:solidFill>
                  <a:srgbClr val="0070C0"/>
                </a:solidFill>
                <a:latin typeface="Comic Sans MS" pitchFamily="66" charset="0"/>
              </a:rPr>
              <a:t> en </a:t>
            </a:r>
            <a:r>
              <a:rPr lang="fr-FR" sz="1600" dirty="0" smtClean="0">
                <a:solidFill>
                  <a:srgbClr val="0070C0"/>
                </a:solidFill>
                <a:latin typeface="Comic Sans MS" pitchFamily="66" charset="0"/>
              </a:rPr>
              <a:t>: </a:t>
            </a:r>
          </a:p>
          <a:p>
            <a:pPr algn="just">
              <a:defRPr/>
            </a:pPr>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facilitant </a:t>
            </a:r>
            <a:r>
              <a:rPr lang="fr-FR" sz="1600" b="1" u="sng" dirty="0" smtClean="0">
                <a:solidFill>
                  <a:srgbClr val="0070C0"/>
                </a:solidFill>
                <a:latin typeface="Comic Sans MS" pitchFamily="66" charset="0"/>
              </a:rPr>
              <a:t>la prise de conscience</a:t>
            </a:r>
            <a:r>
              <a:rPr lang="fr-FR" sz="1600" u="sng" dirty="0" smtClean="0">
                <a:solidFill>
                  <a:srgbClr val="0070C0"/>
                </a:solidFill>
                <a:latin typeface="Comic Sans MS" pitchFamily="66" charset="0"/>
              </a:rPr>
              <a:t> de l’employeur, des salariés et des acteurs du maintien en emploi de l’importance de cette thématique </a:t>
            </a:r>
            <a:r>
              <a:rPr lang="fr-FR" sz="1600" dirty="0" smtClean="0">
                <a:solidFill>
                  <a:srgbClr val="0070C0"/>
                </a:solidFill>
                <a:latin typeface="Comic Sans MS" pitchFamily="66" charset="0"/>
              </a:rPr>
              <a:t>à l’intersection de la santé publique, de la santé au travail et du bon fonctionnement de l’entreprise ; </a:t>
            </a:r>
          </a:p>
          <a:p>
            <a:pPr algn="just">
              <a:defRPr/>
            </a:pPr>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permettant à l’entreprise d’</a:t>
            </a:r>
            <a:r>
              <a:rPr lang="fr-FR" sz="1600" b="1" u="sng" dirty="0" smtClean="0">
                <a:solidFill>
                  <a:srgbClr val="0070C0"/>
                </a:solidFill>
                <a:latin typeface="Comic Sans MS" pitchFamily="66" charset="0"/>
              </a:rPr>
              <a:t>avoir une démarche proactive </a:t>
            </a:r>
            <a:r>
              <a:rPr lang="fr-FR" sz="1600" u="sng" dirty="0" smtClean="0">
                <a:solidFill>
                  <a:srgbClr val="0070C0"/>
                </a:solidFill>
                <a:latin typeface="Comic Sans MS" pitchFamily="66" charset="0"/>
              </a:rPr>
              <a:t>afin qu’elle puisse élaborer des solutions organisationnelles prenant mieux en compte les problématiques des salariés atteints de MCE </a:t>
            </a:r>
            <a:r>
              <a:rPr lang="fr-FR" sz="1600" dirty="0" smtClean="0">
                <a:solidFill>
                  <a:srgbClr val="0070C0"/>
                </a:solidFill>
                <a:latin typeface="Comic Sans MS" pitchFamily="66" charset="0"/>
              </a:rPr>
              <a:t>; </a:t>
            </a:r>
          </a:p>
          <a:p>
            <a:pPr algn="just">
              <a:defRPr/>
            </a:pP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trouvant</a:t>
            </a:r>
            <a:r>
              <a:rPr lang="fr-FR" sz="1600" u="sng" dirty="0" smtClean="0">
                <a:solidFill>
                  <a:srgbClr val="0070C0"/>
                </a:solidFill>
                <a:latin typeface="Comic Sans MS" pitchFamily="66" charset="0"/>
              </a:rPr>
              <a:t> </a:t>
            </a:r>
            <a:r>
              <a:rPr lang="fr-FR" sz="1600" b="1" u="sng" dirty="0" smtClean="0">
                <a:solidFill>
                  <a:srgbClr val="0070C0"/>
                </a:solidFill>
                <a:latin typeface="Comic Sans MS" pitchFamily="66" charset="0"/>
              </a:rPr>
              <a:t>une meilleure adéquation</a:t>
            </a:r>
            <a:r>
              <a:rPr lang="fr-FR" sz="1600" u="sng" dirty="0" smtClean="0">
                <a:solidFill>
                  <a:srgbClr val="0070C0"/>
                </a:solidFill>
                <a:latin typeface="Comic Sans MS" pitchFamily="66" charset="0"/>
              </a:rPr>
              <a:t> entre caractéristiques des travailleurs </a:t>
            </a:r>
            <a:r>
              <a:rPr lang="fr-FR" sz="1600" dirty="0" smtClean="0">
                <a:solidFill>
                  <a:srgbClr val="0070C0"/>
                </a:solidFill>
                <a:latin typeface="Comic Sans MS" pitchFamily="66" charset="0"/>
              </a:rPr>
              <a:t>(leur état de santé mais également leur âge, leur formation, leurs compétences, etc.) </a:t>
            </a:r>
            <a:r>
              <a:rPr lang="fr-FR" sz="1600" u="sng" dirty="0" smtClean="0">
                <a:solidFill>
                  <a:srgbClr val="0070C0"/>
                </a:solidFill>
                <a:latin typeface="Comic Sans MS" pitchFamily="66" charset="0"/>
              </a:rPr>
              <a:t>et caractéristiques des situations de travail.</a:t>
            </a:r>
          </a:p>
          <a:p>
            <a:pPr algn="just">
              <a:defRPr/>
            </a:pPr>
            <a:r>
              <a:rPr lang="fr-FR" sz="300" u="sng" dirty="0" smtClean="0">
                <a:latin typeface="Comic Sans MS" pitchFamily="66" charset="0"/>
              </a:rPr>
              <a:t> </a:t>
            </a:r>
          </a:p>
          <a:p>
            <a:pPr algn="just">
              <a:defRPr/>
            </a:pPr>
            <a:r>
              <a:rPr lang="fr-FR" sz="1600" dirty="0" smtClean="0">
                <a:latin typeface="Comic Sans MS" pitchFamily="66" charset="0"/>
              </a:rPr>
              <a:t>L’hypothèse faite ici est que </a:t>
            </a:r>
            <a:r>
              <a:rPr lang="fr-FR" sz="1600" b="1" dirty="0" smtClean="0">
                <a:latin typeface="Comic Sans MS" pitchFamily="66" charset="0"/>
              </a:rPr>
              <a:t>la prise en compte</a:t>
            </a:r>
            <a:r>
              <a:rPr lang="fr-FR" sz="1600" dirty="0" smtClean="0">
                <a:latin typeface="Comic Sans MS" pitchFamily="66" charset="0"/>
              </a:rPr>
              <a:t> de cette problématique à tous les niveaux de la structure professionnelle, quels que soient leurs secteurs d’activité, </a:t>
            </a:r>
            <a:r>
              <a:rPr lang="fr-FR" sz="1600" b="1" dirty="0" smtClean="0">
                <a:latin typeface="Comic Sans MS" pitchFamily="66" charset="0"/>
              </a:rPr>
              <a:t>permet</a:t>
            </a:r>
            <a:r>
              <a:rPr lang="fr-FR" sz="1600" dirty="0" smtClean="0">
                <a:latin typeface="Comic Sans MS" pitchFamily="66" charset="0"/>
              </a:rPr>
              <a:t> non seulement </a:t>
            </a:r>
            <a:r>
              <a:rPr lang="fr-FR" sz="1600" b="1" dirty="0" smtClean="0">
                <a:latin typeface="Comic Sans MS" pitchFamily="66" charset="0"/>
              </a:rPr>
              <a:t>d’améliorer les conditions de travail</a:t>
            </a:r>
            <a:r>
              <a:rPr lang="fr-FR" sz="1600" dirty="0" smtClean="0">
                <a:latin typeface="Comic Sans MS" pitchFamily="66" charset="0"/>
              </a:rPr>
              <a:t> des personnes concernées et ainsi </a:t>
            </a:r>
            <a:r>
              <a:rPr lang="fr-FR" sz="1600" b="1" dirty="0" smtClean="0">
                <a:latin typeface="Comic Sans MS" pitchFamily="66" charset="0"/>
              </a:rPr>
              <a:t>favoriser leur maintien</a:t>
            </a:r>
            <a:r>
              <a:rPr lang="fr-FR" sz="1600" dirty="0" smtClean="0">
                <a:latin typeface="Comic Sans MS" pitchFamily="66" charset="0"/>
              </a:rPr>
              <a:t> en emploi, mais </a:t>
            </a:r>
            <a:r>
              <a:rPr lang="fr-FR" sz="1600" b="1" dirty="0" smtClean="0">
                <a:latin typeface="Comic Sans MS" pitchFamily="66" charset="0"/>
              </a:rPr>
              <a:t>aura également un impact sur la qualité de vie au travail de tous les salariés</a:t>
            </a:r>
            <a:endParaRPr lang="fr-FR" sz="1600" dirty="0" smtClean="0">
              <a:latin typeface="Comic Sans MS" pitchFamily="66"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re 1"/>
          <p:cNvSpPr>
            <a:spLocks noGrp="1"/>
          </p:cNvSpPr>
          <p:nvPr>
            <p:ph type="ctrTitle"/>
          </p:nvPr>
        </p:nvSpPr>
        <p:spPr>
          <a:xfrm>
            <a:off x="762000" y="304800"/>
            <a:ext cx="7772400" cy="685800"/>
          </a:xfrm>
        </p:spPr>
        <p:txBody>
          <a:bodyPr/>
          <a:lstStyle/>
          <a:p>
            <a:r>
              <a:rPr lang="fr-FR" sz="2000" b="1" smtClean="0"/>
              <a:t/>
            </a:r>
            <a:br>
              <a:rPr lang="fr-FR" sz="2000" b="1" smtClean="0"/>
            </a:br>
            <a:r>
              <a:rPr lang="fr-FR" sz="2000" b="1" smtClean="0"/>
              <a:t/>
            </a:r>
            <a:br>
              <a:rPr lang="fr-FR" sz="2000" b="1" smtClean="0"/>
            </a:br>
            <a:r>
              <a:rPr lang="fr-FR" sz="2000" b="1" smtClean="0">
                <a:latin typeface="Comic Sans MS" pitchFamily="66" charset="0"/>
              </a:rPr>
              <a:t>AUTRES CONDITIONS DE RÉUSSITE, ON PEUT NOTER </a:t>
            </a:r>
            <a:r>
              <a:rPr lang="fr-FR" smtClean="0"/>
              <a:t/>
            </a:r>
            <a:br>
              <a:rPr lang="fr-FR" smtClean="0"/>
            </a:br>
            <a:endParaRPr lang="fr-FR" smtClean="0"/>
          </a:p>
        </p:txBody>
      </p:sp>
      <p:sp>
        <p:nvSpPr>
          <p:cNvPr id="63491" name="Sous-titre 2"/>
          <p:cNvSpPr>
            <a:spLocks noGrp="1"/>
          </p:cNvSpPr>
          <p:nvPr>
            <p:ph type="subTitle" idx="1"/>
          </p:nvPr>
        </p:nvSpPr>
        <p:spPr>
          <a:xfrm>
            <a:off x="990600" y="914400"/>
            <a:ext cx="7162800" cy="4419600"/>
          </a:xfrm>
          <a:solidFill>
            <a:schemeClr val="bg1">
              <a:lumMod val="95000"/>
            </a:schemeClr>
          </a:solidFill>
        </p:spPr>
        <p:txBody>
          <a:bodyPr/>
          <a:lstStyle/>
          <a:p>
            <a:pPr algn="just">
              <a:defRPr/>
            </a:pPr>
            <a:endParaRPr lang="fr-FR" sz="1600" b="1" dirty="0" smtClean="0">
              <a:latin typeface="Comic Sans MS" pitchFamily="66" charset="0"/>
            </a:endParaRPr>
          </a:p>
          <a:p>
            <a:pPr algn="just">
              <a:defRPr/>
            </a:pPr>
            <a:r>
              <a:rPr lang="fr-FR" sz="1600" b="1" dirty="0" smtClean="0">
                <a:latin typeface="Comic Sans MS" pitchFamily="66" charset="0"/>
              </a:rPr>
              <a:t>- </a:t>
            </a:r>
            <a:r>
              <a:rPr lang="fr-FR" sz="1600" b="1" u="sng" dirty="0" smtClean="0">
                <a:solidFill>
                  <a:srgbClr val="0070C0"/>
                </a:solidFill>
                <a:latin typeface="Comic Sans MS" pitchFamily="66" charset="0"/>
              </a:rPr>
              <a:t>la volonté politique</a:t>
            </a:r>
            <a:r>
              <a:rPr lang="fr-FR" sz="1600" u="sng" dirty="0" smtClean="0">
                <a:solidFill>
                  <a:srgbClr val="0070C0"/>
                </a:solidFill>
                <a:latin typeface="Comic Sans MS" pitchFamily="66" charset="0"/>
              </a:rPr>
              <a:t> </a:t>
            </a:r>
            <a:r>
              <a:rPr lang="fr-FR" sz="1600" dirty="0" smtClean="0">
                <a:latin typeface="Comic Sans MS" pitchFamily="66" charset="0"/>
              </a:rPr>
              <a:t>(l’entreprise a compris l’intérêt de travailler sur ces questions) ; </a:t>
            </a:r>
          </a:p>
          <a:p>
            <a:pPr algn="just">
              <a:defRPr/>
            </a:pPr>
            <a:r>
              <a:rPr lang="fr-FR" sz="1600" b="1" dirty="0" smtClean="0">
                <a:latin typeface="Comic Sans MS" pitchFamily="66" charset="0"/>
              </a:rPr>
              <a:t>- </a:t>
            </a:r>
            <a:r>
              <a:rPr lang="fr-FR" sz="1600" b="1" u="sng" dirty="0" smtClean="0">
                <a:solidFill>
                  <a:srgbClr val="0070C0"/>
                </a:solidFill>
                <a:latin typeface="Comic Sans MS" pitchFamily="66" charset="0"/>
              </a:rPr>
              <a:t>la mise en place d’une conduite de projet</a:t>
            </a:r>
            <a:r>
              <a:rPr lang="fr-FR" sz="1600" u="sng" dirty="0" smtClean="0">
                <a:solidFill>
                  <a:srgbClr val="0070C0"/>
                </a:solidFill>
                <a:latin typeface="Comic Sans MS" pitchFamily="66" charset="0"/>
              </a:rPr>
              <a:t> </a:t>
            </a:r>
            <a:r>
              <a:rPr lang="fr-FR" sz="1600" dirty="0" smtClean="0">
                <a:latin typeface="Comic Sans MS" pitchFamily="66" charset="0"/>
              </a:rPr>
              <a:t>(porteur, phase, temps), adaptée à la taille de l’entreprise ; </a:t>
            </a:r>
          </a:p>
          <a:p>
            <a:pPr algn="just">
              <a:defRPr/>
            </a:pPr>
            <a:r>
              <a:rPr lang="fr-FR" sz="1600" b="1" dirty="0" smtClean="0">
                <a:latin typeface="Comic Sans MS" pitchFamily="66" charset="0"/>
              </a:rPr>
              <a:t>- </a:t>
            </a:r>
            <a:r>
              <a:rPr lang="fr-FR" sz="1600" b="1" u="sng" dirty="0" smtClean="0">
                <a:solidFill>
                  <a:srgbClr val="0070C0"/>
                </a:solidFill>
                <a:latin typeface="Comic Sans MS" pitchFamily="66" charset="0"/>
              </a:rPr>
              <a:t>la mise en place d’une démarche pluridisciplinaire</a:t>
            </a:r>
            <a:r>
              <a:rPr lang="fr-FR" sz="1600" u="sng" dirty="0" smtClean="0">
                <a:solidFill>
                  <a:srgbClr val="0070C0"/>
                </a:solidFill>
                <a:latin typeface="Comic Sans MS" pitchFamily="66" charset="0"/>
              </a:rPr>
              <a:t> </a:t>
            </a:r>
            <a:r>
              <a:rPr lang="fr-FR" sz="1600" dirty="0" smtClean="0">
                <a:latin typeface="Comic Sans MS" pitchFamily="66" charset="0"/>
              </a:rPr>
              <a:t>(en associant différents acteurs) ; </a:t>
            </a:r>
          </a:p>
          <a:p>
            <a:pPr algn="just">
              <a:defRPr/>
            </a:pPr>
            <a:r>
              <a:rPr lang="fr-FR" sz="1600" b="1" dirty="0" smtClean="0">
                <a:latin typeface="Comic Sans MS" pitchFamily="66" charset="0"/>
              </a:rPr>
              <a:t>-</a:t>
            </a:r>
            <a:r>
              <a:rPr lang="fr-FR" sz="1600" dirty="0" smtClean="0">
                <a:latin typeface="Comic Sans MS" pitchFamily="66" charset="0"/>
              </a:rPr>
              <a:t> </a:t>
            </a:r>
            <a:r>
              <a:rPr lang="fr-FR" sz="1600" b="1" u="sng" dirty="0" smtClean="0">
                <a:solidFill>
                  <a:srgbClr val="0070C0"/>
                </a:solidFill>
                <a:latin typeface="Comic Sans MS" pitchFamily="66" charset="0"/>
              </a:rPr>
              <a:t>l’importance de conduire un diagnostic des situations de travail et des circuits d’informations </a:t>
            </a:r>
            <a:r>
              <a:rPr lang="fr-FR" sz="1600" dirty="0" smtClean="0">
                <a:latin typeface="Comic Sans MS" pitchFamily="66" charset="0"/>
              </a:rPr>
              <a:t>; </a:t>
            </a:r>
          </a:p>
          <a:p>
            <a:pPr algn="just">
              <a:defRPr/>
            </a:pPr>
            <a:r>
              <a:rPr lang="fr-FR" sz="1600" b="1" dirty="0" smtClean="0">
                <a:latin typeface="Comic Sans MS" pitchFamily="66" charset="0"/>
              </a:rPr>
              <a:t>- </a:t>
            </a:r>
            <a:r>
              <a:rPr lang="fr-FR" sz="1600" b="1" u="sng" dirty="0" smtClean="0">
                <a:solidFill>
                  <a:srgbClr val="0070C0"/>
                </a:solidFill>
                <a:latin typeface="Comic Sans MS" pitchFamily="66" charset="0"/>
              </a:rPr>
              <a:t>la mise en œuvre d’actions </a:t>
            </a:r>
            <a:r>
              <a:rPr lang="fr-FR" sz="1600" b="1" dirty="0" smtClean="0">
                <a:solidFill>
                  <a:srgbClr val="0070C0"/>
                </a:solidFill>
                <a:latin typeface="Comic Sans MS" pitchFamily="66" charset="0"/>
              </a:rPr>
              <a:t>globales</a:t>
            </a:r>
            <a:r>
              <a:rPr lang="fr-FR" sz="1600" dirty="0" smtClean="0">
                <a:solidFill>
                  <a:srgbClr val="0070C0"/>
                </a:solidFill>
                <a:latin typeface="Comic Sans MS" pitchFamily="66" charset="0"/>
              </a:rPr>
              <a:t> </a:t>
            </a:r>
            <a:r>
              <a:rPr lang="fr-FR" sz="1600" dirty="0" smtClean="0">
                <a:latin typeface="Comic Sans MS" pitchFamily="66" charset="0"/>
              </a:rPr>
              <a:t>qui touchent l’organisation du travail ; </a:t>
            </a:r>
          </a:p>
          <a:p>
            <a:pPr algn="just">
              <a:defRPr/>
            </a:pPr>
            <a:r>
              <a:rPr lang="fr-FR" sz="1600" b="1" dirty="0" smtClean="0">
                <a:latin typeface="Comic Sans MS" pitchFamily="66" charset="0"/>
              </a:rPr>
              <a:t>- </a:t>
            </a:r>
            <a:r>
              <a:rPr lang="fr-FR" sz="1600" b="1" u="sng" dirty="0" smtClean="0">
                <a:solidFill>
                  <a:srgbClr val="0070C0"/>
                </a:solidFill>
                <a:latin typeface="Comic Sans MS" pitchFamily="66" charset="0"/>
              </a:rPr>
              <a:t>la facilitation des processus d’alerte</a:t>
            </a:r>
            <a:r>
              <a:rPr lang="fr-FR" sz="1600" u="sng" dirty="0" smtClean="0">
                <a:solidFill>
                  <a:srgbClr val="0070C0"/>
                </a:solidFill>
                <a:latin typeface="Comic Sans MS" pitchFamily="66" charset="0"/>
              </a:rPr>
              <a:t> </a:t>
            </a:r>
            <a:r>
              <a:rPr lang="fr-FR" sz="1600" dirty="0" smtClean="0">
                <a:latin typeface="Comic Sans MS" pitchFamily="66" charset="0"/>
              </a:rPr>
              <a:t>de salariés, de collectifs de travail, d’</a:t>
            </a:r>
            <a:r>
              <a:rPr lang="fr-FR" sz="1600" dirty="0" err="1" smtClean="0">
                <a:latin typeface="Comic Sans MS" pitchFamily="66" charset="0"/>
              </a:rPr>
              <a:t>encadrants</a:t>
            </a:r>
            <a:r>
              <a:rPr lang="fr-FR" sz="1600" dirty="0" smtClean="0">
                <a:latin typeface="Comic Sans MS" pitchFamily="66" charset="0"/>
              </a:rPr>
              <a:t> ;</a:t>
            </a:r>
          </a:p>
          <a:p>
            <a:pPr algn="just">
              <a:defRPr/>
            </a:pPr>
            <a:r>
              <a:rPr lang="fr-FR" sz="1600" b="1" dirty="0" smtClean="0">
                <a:latin typeface="Comic Sans MS" pitchFamily="66" charset="0"/>
              </a:rPr>
              <a:t>- </a:t>
            </a:r>
            <a:r>
              <a:rPr lang="fr-FR" sz="1600" b="1" u="sng" dirty="0" smtClean="0">
                <a:solidFill>
                  <a:srgbClr val="0070C0"/>
                </a:solidFill>
                <a:latin typeface="Comic Sans MS" pitchFamily="66" charset="0"/>
              </a:rPr>
              <a:t>l’outillage des managers de proximité</a:t>
            </a:r>
            <a:r>
              <a:rPr lang="fr-FR" sz="1600" u="sng" dirty="0" smtClean="0">
                <a:solidFill>
                  <a:srgbClr val="0070C0"/>
                </a:solidFill>
                <a:latin typeface="Comic Sans MS" pitchFamily="66" charset="0"/>
              </a:rPr>
              <a:t> </a:t>
            </a:r>
            <a:r>
              <a:rPr lang="fr-FR" sz="1600" dirty="0" smtClean="0">
                <a:latin typeface="Comic Sans MS" pitchFamily="66" charset="0"/>
              </a:rPr>
              <a:t>sur l’analyse des situations de travail et sur les acteurs mobilisables dans l’action.</a:t>
            </a:r>
          </a:p>
          <a:p>
            <a:pPr>
              <a:defRPr/>
            </a:pPr>
            <a:endParaRPr lang="fr-FR"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re 1"/>
          <p:cNvSpPr>
            <a:spLocks noGrp="1"/>
          </p:cNvSpPr>
          <p:nvPr>
            <p:ph type="ctrTitle"/>
          </p:nvPr>
        </p:nvSpPr>
        <p:spPr>
          <a:xfrm>
            <a:off x="609600" y="457200"/>
            <a:ext cx="7772400" cy="838200"/>
          </a:xfrm>
          <a:solidFill>
            <a:srgbClr val="FF0066"/>
          </a:solidFill>
        </p:spPr>
        <p:txBody>
          <a:bodyPr/>
          <a:lstStyle/>
          <a:p>
            <a:r>
              <a:rPr lang="fr-FR" sz="2400" b="1" smtClean="0">
                <a:latin typeface="Comic Sans MS" pitchFamily="66" charset="0"/>
              </a:rPr>
              <a:t/>
            </a:r>
            <a:br>
              <a:rPr lang="fr-FR" sz="2400" b="1" smtClean="0">
                <a:latin typeface="Comic Sans MS" pitchFamily="66" charset="0"/>
              </a:rPr>
            </a:br>
            <a:r>
              <a:rPr lang="fr-FR" sz="2400" b="1" smtClean="0">
                <a:latin typeface="Comic Sans MS" pitchFamily="66" charset="0"/>
              </a:rPr>
              <a:t/>
            </a:r>
            <a:br>
              <a:rPr lang="fr-FR" sz="2400" b="1" smtClean="0">
                <a:latin typeface="Comic Sans MS" pitchFamily="66" charset="0"/>
              </a:rPr>
            </a:br>
            <a:r>
              <a:rPr lang="fr-FR" sz="2200" b="1" smtClean="0">
                <a:latin typeface="Comic Sans MS" pitchFamily="66" charset="0"/>
              </a:rPr>
              <a:t>FREINS ET OBSTACLES </a:t>
            </a:r>
            <a:br>
              <a:rPr lang="fr-FR" sz="2200" b="1" smtClean="0">
                <a:latin typeface="Comic Sans MS" pitchFamily="66" charset="0"/>
              </a:rPr>
            </a:br>
            <a:r>
              <a:rPr lang="fr-FR" sz="2200" b="1" smtClean="0">
                <a:latin typeface="Comic Sans MS" pitchFamily="66" charset="0"/>
              </a:rPr>
              <a:t>A LA REUSSITE DU PROJET</a:t>
            </a:r>
            <a:r>
              <a:rPr lang="fr-FR" smtClean="0"/>
              <a:t/>
            </a:r>
            <a:br>
              <a:rPr lang="fr-FR" smtClean="0"/>
            </a:br>
            <a:endParaRPr lang="fr-FR" smtClean="0"/>
          </a:p>
        </p:txBody>
      </p:sp>
      <p:sp>
        <p:nvSpPr>
          <p:cNvPr id="64515" name="Sous-titre 2"/>
          <p:cNvSpPr>
            <a:spLocks noGrp="1"/>
          </p:cNvSpPr>
          <p:nvPr>
            <p:ph type="subTitle" idx="1"/>
          </p:nvPr>
        </p:nvSpPr>
        <p:spPr>
          <a:xfrm>
            <a:off x="762000" y="1371600"/>
            <a:ext cx="7696200" cy="5181600"/>
          </a:xfrm>
          <a:solidFill>
            <a:srgbClr val="CC99FF"/>
          </a:solidFill>
        </p:spPr>
        <p:txBody>
          <a:bodyPr/>
          <a:lstStyle/>
          <a:p>
            <a:pPr algn="just"/>
            <a:r>
              <a:rPr lang="fr-FR" sz="1600" dirty="0" smtClean="0">
                <a:latin typeface="Comic Sans MS" pitchFamily="66" charset="0"/>
              </a:rPr>
              <a:t>Cependant comme dans toute action, il faut savoir </a:t>
            </a:r>
            <a:r>
              <a:rPr lang="fr-FR" sz="1600" b="1" dirty="0" smtClean="0">
                <a:latin typeface="Comic Sans MS" pitchFamily="66" charset="0"/>
              </a:rPr>
              <a:t>identifier les freins à la mise en œuvre et à la réussite du projet</a:t>
            </a:r>
            <a:r>
              <a:rPr lang="fr-FR" sz="1600" dirty="0" smtClean="0">
                <a:latin typeface="Comic Sans MS" pitchFamily="66" charset="0"/>
              </a:rPr>
              <a:t> en vue de les affronter et les résoudre. On peut indiquer : </a:t>
            </a:r>
          </a:p>
          <a:p>
            <a:pPr algn="just"/>
            <a:r>
              <a:rPr lang="fr-FR" sz="1600" dirty="0" smtClean="0">
                <a:latin typeface="Comic Sans MS" pitchFamily="66" charset="0"/>
              </a:rPr>
              <a:t>- </a:t>
            </a:r>
            <a:r>
              <a:rPr lang="fr-FR" sz="1600" u="sng" dirty="0" smtClean="0">
                <a:solidFill>
                  <a:srgbClr val="0070C0"/>
                </a:solidFill>
                <a:latin typeface="Comic Sans MS" pitchFamily="66" charset="0"/>
              </a:rPr>
              <a:t>les représentations sur la maladie </a:t>
            </a:r>
            <a:r>
              <a:rPr lang="fr-FR" sz="1600" dirty="0" smtClean="0">
                <a:latin typeface="Comic Sans MS" pitchFamily="66" charset="0"/>
              </a:rPr>
              <a:t>(« une personne malade ne peut plus travailler ») alors que l’intégration de la sphère travail dans le parcours de soin est un principe-clé à mettre en avant ;</a:t>
            </a:r>
          </a:p>
          <a:p>
            <a:pPr algn="just"/>
            <a:r>
              <a:rPr lang="fr-FR" sz="1600" dirty="0" smtClean="0">
                <a:latin typeface="Comic Sans MS" pitchFamily="66" charset="0"/>
              </a:rPr>
              <a:t>- </a:t>
            </a:r>
            <a:r>
              <a:rPr lang="fr-FR" sz="1600" u="sng" dirty="0" smtClean="0">
                <a:solidFill>
                  <a:srgbClr val="0070C0"/>
                </a:solidFill>
                <a:latin typeface="Comic Sans MS" pitchFamily="66" charset="0"/>
              </a:rPr>
              <a:t>les travailleurs ne parlent pas </a:t>
            </a:r>
            <a:r>
              <a:rPr lang="fr-FR" sz="1600" dirty="0" smtClean="0">
                <a:latin typeface="Comic Sans MS" pitchFamily="66" charset="0"/>
              </a:rPr>
              <a:t>forcément de leurs difficultés et encore moins de leur maladie ; </a:t>
            </a:r>
          </a:p>
          <a:p>
            <a:pPr algn="just"/>
            <a:r>
              <a:rPr lang="fr-FR" sz="1600" dirty="0" smtClean="0">
                <a:latin typeface="Comic Sans MS" pitchFamily="66" charset="0"/>
              </a:rPr>
              <a:t>- </a:t>
            </a:r>
            <a:r>
              <a:rPr lang="fr-FR" sz="1600" dirty="0" smtClean="0">
                <a:solidFill>
                  <a:srgbClr val="0070C0"/>
                </a:solidFill>
                <a:latin typeface="Comic Sans MS" pitchFamily="66" charset="0"/>
              </a:rPr>
              <a:t>les structures professionnelles peuvent </a:t>
            </a:r>
            <a:r>
              <a:rPr lang="fr-FR" sz="1600" u="sng" dirty="0" smtClean="0">
                <a:solidFill>
                  <a:srgbClr val="0070C0"/>
                </a:solidFill>
                <a:latin typeface="Comic Sans MS" pitchFamily="66" charset="0"/>
              </a:rPr>
              <a:t>ne privilégier que des actions au travers des aménagements de postes pour des travailleurs reconnus travailleurs handicapés</a:t>
            </a:r>
            <a:r>
              <a:rPr lang="fr-FR" sz="1600" dirty="0" smtClean="0">
                <a:solidFill>
                  <a:srgbClr val="0070C0"/>
                </a:solidFill>
                <a:latin typeface="Comic Sans MS" pitchFamily="66" charset="0"/>
              </a:rPr>
              <a:t>, </a:t>
            </a:r>
            <a:r>
              <a:rPr lang="fr-FR" sz="1600" dirty="0" smtClean="0">
                <a:latin typeface="Comic Sans MS" pitchFamily="66" charset="0"/>
              </a:rPr>
              <a:t>ce qui dans ce cas exclut les personnes atteints de MCE ne bénéficiant pas toujours d’une RQTH (Reconnaissance en Qualité de Travailleur Handicapé); </a:t>
            </a:r>
          </a:p>
          <a:p>
            <a:pPr algn="just"/>
            <a:r>
              <a:rPr lang="fr-FR" sz="1600" dirty="0" smtClean="0">
                <a:latin typeface="Comic Sans MS" pitchFamily="66" charset="0"/>
              </a:rPr>
              <a:t>- une multitude d’</a:t>
            </a:r>
            <a:r>
              <a:rPr lang="fr-FR" sz="1600" u="sng" dirty="0" smtClean="0">
                <a:latin typeface="Comic Sans MS" pitchFamily="66" charset="0"/>
              </a:rPr>
              <a:t>acteurs</a:t>
            </a:r>
            <a:r>
              <a:rPr lang="fr-FR" sz="1600" dirty="0" smtClean="0">
                <a:latin typeface="Comic Sans MS" pitchFamily="66" charset="0"/>
              </a:rPr>
              <a:t> internes et externes </a:t>
            </a:r>
            <a:r>
              <a:rPr lang="fr-FR" sz="1600" u="sng" dirty="0" smtClean="0">
                <a:solidFill>
                  <a:srgbClr val="0070C0"/>
                </a:solidFill>
                <a:latin typeface="Comic Sans MS" pitchFamily="66" charset="0"/>
              </a:rPr>
              <a:t>mal connus </a:t>
            </a:r>
            <a:r>
              <a:rPr lang="fr-FR" sz="1600" dirty="0" smtClean="0">
                <a:solidFill>
                  <a:srgbClr val="0070C0"/>
                </a:solidFill>
                <a:latin typeface="Comic Sans MS" pitchFamily="66" charset="0"/>
              </a:rPr>
              <a:t>et qui </a:t>
            </a:r>
            <a:r>
              <a:rPr lang="fr-FR" sz="1600" u="sng" dirty="0" smtClean="0">
                <a:solidFill>
                  <a:srgbClr val="0070C0"/>
                </a:solidFill>
                <a:latin typeface="Comic Sans MS" pitchFamily="66" charset="0"/>
              </a:rPr>
              <a:t>ne se concertent</a:t>
            </a:r>
            <a:r>
              <a:rPr lang="fr-FR" sz="1600" dirty="0" smtClean="0">
                <a:solidFill>
                  <a:srgbClr val="0070C0"/>
                </a:solidFill>
                <a:latin typeface="Comic Sans MS" pitchFamily="66" charset="0"/>
              </a:rPr>
              <a:t> pas toujours ; </a:t>
            </a:r>
          </a:p>
          <a:p>
            <a:pPr algn="just"/>
            <a:r>
              <a:rPr lang="fr-FR" sz="1600" dirty="0" smtClean="0">
                <a:latin typeface="Comic Sans MS" pitchFamily="66" charset="0"/>
              </a:rPr>
              <a:t>- la question de la coordination est pourtant essentielle ; </a:t>
            </a:r>
          </a:p>
          <a:p>
            <a:pPr algn="just"/>
            <a:r>
              <a:rPr lang="fr-FR" sz="1600" dirty="0" smtClean="0">
                <a:latin typeface="Comic Sans MS" pitchFamily="66" charset="0"/>
              </a:rPr>
              <a:t>- </a:t>
            </a:r>
            <a:r>
              <a:rPr lang="fr-FR" sz="1600" u="sng" dirty="0" smtClean="0">
                <a:solidFill>
                  <a:srgbClr val="0070C0"/>
                </a:solidFill>
                <a:latin typeface="Comic Sans MS" pitchFamily="66" charset="0"/>
              </a:rPr>
              <a:t>les structures professionnelles sont davantage dans du réactif </a:t>
            </a:r>
            <a:r>
              <a:rPr lang="fr-FR" sz="1600" dirty="0" smtClean="0">
                <a:latin typeface="Comic Sans MS" pitchFamily="66" charset="0"/>
              </a:rPr>
              <a:t>que dans une stratégie volontaire d’action  (proactif); </a:t>
            </a:r>
          </a:p>
          <a:p>
            <a:pPr algn="just"/>
            <a:r>
              <a:rPr lang="fr-FR" sz="1600" dirty="0" smtClean="0">
                <a:latin typeface="Comic Sans MS" pitchFamily="66" charset="0"/>
              </a:rPr>
              <a:t>- </a:t>
            </a:r>
            <a:r>
              <a:rPr lang="fr-FR" sz="1600" u="sng" dirty="0" smtClean="0">
                <a:solidFill>
                  <a:srgbClr val="0070C0"/>
                </a:solidFill>
                <a:latin typeface="Comic Sans MS" pitchFamily="66" charset="0"/>
              </a:rPr>
              <a:t>la méconnaissance des MCE et des conséquences </a:t>
            </a:r>
            <a:r>
              <a:rPr lang="fr-FR" sz="1600" dirty="0" smtClean="0">
                <a:latin typeface="Comic Sans MS" pitchFamily="66" charset="0"/>
              </a:rPr>
              <a:t>dans le travail au quotidien.</a:t>
            </a:r>
          </a:p>
          <a:p>
            <a:r>
              <a:rPr lang="fr-FR" sz="1600" dirty="0" smtClean="0">
                <a:latin typeface="Comic Sans MS" pitchFamily="66" charset="0"/>
              </a:rPr>
              <a:t> </a:t>
            </a:r>
          </a:p>
          <a:p>
            <a:r>
              <a:rPr lang="fr-FR" dirty="0" smtClean="0"/>
              <a:t> </a:t>
            </a:r>
          </a:p>
          <a:p>
            <a:r>
              <a:rPr lang="fr-FR" b="1" dirty="0" smtClean="0"/>
              <a:t> </a:t>
            </a:r>
            <a:endParaRPr lang="fr-FR" dirty="0" smtClean="0"/>
          </a:p>
          <a:p>
            <a:endParaRPr lang="fr-FR" dirty="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ous-titre 2"/>
          <p:cNvSpPr>
            <a:spLocks noGrp="1"/>
          </p:cNvSpPr>
          <p:nvPr>
            <p:ph type="subTitle" idx="1"/>
          </p:nvPr>
        </p:nvSpPr>
        <p:spPr>
          <a:xfrm>
            <a:off x="685800" y="762000"/>
            <a:ext cx="7620000" cy="3200400"/>
          </a:xfrm>
          <a:solidFill>
            <a:schemeClr val="accent3">
              <a:lumMod val="65000"/>
            </a:schemeClr>
          </a:solidFill>
        </p:spPr>
        <p:txBody>
          <a:bodyPr/>
          <a:lstStyle/>
          <a:p>
            <a:pPr>
              <a:defRPr/>
            </a:pPr>
            <a:endParaRPr lang="fr-FR" sz="1600" b="1" dirty="0" smtClean="0">
              <a:latin typeface="Comic Sans MS" pitchFamily="66" charset="0"/>
            </a:endParaRPr>
          </a:p>
          <a:p>
            <a:pPr>
              <a:defRPr/>
            </a:pPr>
            <a:endParaRPr lang="fr-FR" sz="1600" b="1" dirty="0" smtClean="0">
              <a:latin typeface="Comic Sans MS" pitchFamily="66" charset="0"/>
            </a:endParaRPr>
          </a:p>
          <a:p>
            <a:pPr algn="just">
              <a:defRPr/>
            </a:pPr>
            <a:r>
              <a:rPr lang="fr-FR" sz="1600" b="1" u="sng" dirty="0" smtClean="0">
                <a:latin typeface="Comic Sans MS" pitchFamily="66" charset="0"/>
              </a:rPr>
              <a:t>Prendre en compte les conditions de travail est un facteur décisif de réussite pour l’entreprise, les salariés et pour toute la société.</a:t>
            </a:r>
            <a:endParaRPr lang="fr-FR" sz="1600" u="sng" dirty="0" smtClean="0">
              <a:latin typeface="Comic Sans MS" pitchFamily="66" charset="0"/>
            </a:endParaRPr>
          </a:p>
          <a:p>
            <a:pPr algn="just">
              <a:defRPr/>
            </a:pPr>
            <a:r>
              <a:rPr lang="fr-FR" sz="1600" dirty="0" smtClean="0">
                <a:latin typeface="Comic Sans MS" pitchFamily="66" charset="0"/>
              </a:rPr>
              <a:t>Nouvelles technologies, nouvelles formes et organisations du travail, prolongement des carrières, compétition économique renforcée… Les défis constants auxquels sont confrontés les salariés et l’entreprise, et plus particulièrement la petite et moyenne entreprise, sont complexes et conséquents. L’amélioration des conditions de travail est un facteur décisif de réussite pour y faire face pour l’entreprise, les salariés et pour toute la société.</a:t>
            </a:r>
          </a:p>
          <a:p>
            <a:pPr>
              <a:defRPr/>
            </a:pPr>
            <a:endParaRPr lang="fr-FR" dirty="0"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re 1"/>
          <p:cNvSpPr>
            <a:spLocks noGrp="1"/>
          </p:cNvSpPr>
          <p:nvPr>
            <p:ph type="ctrTitle"/>
          </p:nvPr>
        </p:nvSpPr>
        <p:spPr>
          <a:xfrm>
            <a:off x="762000" y="228600"/>
            <a:ext cx="7772400" cy="533400"/>
          </a:xfrm>
          <a:solidFill>
            <a:schemeClr val="bg2">
              <a:lumMod val="40000"/>
              <a:lumOff val="60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CONCLUSION</a:t>
            </a:r>
            <a:r>
              <a:rPr lang="fr-FR" dirty="0" smtClean="0">
                <a:latin typeface="Comic Sans MS" pitchFamily="66" charset="0"/>
              </a:rPr>
              <a:t/>
            </a:r>
            <a:br>
              <a:rPr lang="fr-FR" dirty="0" smtClean="0">
                <a:latin typeface="Comic Sans MS" pitchFamily="66" charset="0"/>
              </a:rPr>
            </a:br>
            <a:endParaRPr lang="fr-FR" dirty="0" smtClean="0"/>
          </a:p>
        </p:txBody>
      </p:sp>
      <p:sp>
        <p:nvSpPr>
          <p:cNvPr id="66563" name="Sous-titre 2"/>
          <p:cNvSpPr>
            <a:spLocks noGrp="1"/>
          </p:cNvSpPr>
          <p:nvPr>
            <p:ph type="subTitle" idx="1"/>
          </p:nvPr>
        </p:nvSpPr>
        <p:spPr>
          <a:xfrm>
            <a:off x="685800" y="914400"/>
            <a:ext cx="7848600" cy="5791200"/>
          </a:xfrm>
          <a:solidFill>
            <a:schemeClr val="accent1">
              <a:lumMod val="90000"/>
            </a:schemeClr>
          </a:solidFill>
        </p:spPr>
        <p:txBody>
          <a:bodyPr/>
          <a:lstStyle/>
          <a:p>
            <a:pPr algn="just">
              <a:defRPr/>
            </a:pPr>
            <a:r>
              <a:rPr lang="fr-FR" sz="1600" dirty="0" smtClean="0">
                <a:latin typeface="Comic Sans MS" pitchFamily="66" charset="0"/>
              </a:rPr>
              <a:t> </a:t>
            </a:r>
            <a:r>
              <a:rPr lang="fr-FR" sz="1500" dirty="0" smtClean="0">
                <a:latin typeface="Comic Sans MS" pitchFamily="66" charset="0"/>
              </a:rPr>
              <a:t>Face aux maladies chroniques, certes, les entreprises ont de moins en moins de marges de manœuvre et la compétition économique laisse peu de place aux aménagements individuels. L’entreprise doit prendre conscience de ces enjeux. </a:t>
            </a:r>
            <a:r>
              <a:rPr lang="fr-FR" sz="1500" u="sng" dirty="0" smtClean="0">
                <a:solidFill>
                  <a:srgbClr val="0070C0"/>
                </a:solidFill>
                <a:latin typeface="Comic Sans MS" pitchFamily="66" charset="0"/>
              </a:rPr>
              <a:t>Elle doit choisir de s’inscrire dans une démarche volontariste intégrée à sa stratégie « </a:t>
            </a:r>
            <a:r>
              <a:rPr lang="fr-FR" sz="1500" b="1" u="sng" dirty="0" smtClean="0">
                <a:solidFill>
                  <a:srgbClr val="0070C0"/>
                </a:solidFill>
                <a:latin typeface="Comic Sans MS" pitchFamily="66" charset="0"/>
              </a:rPr>
              <a:t>promotion d’une culture de bonne santé au travail et disponibilité du capital humain</a:t>
            </a:r>
            <a:r>
              <a:rPr lang="fr-FR" sz="1500" u="sng" dirty="0" smtClean="0">
                <a:solidFill>
                  <a:srgbClr val="0070C0"/>
                </a:solidFill>
                <a:latin typeface="Comic Sans MS" pitchFamily="66" charset="0"/>
              </a:rPr>
              <a:t> ». </a:t>
            </a:r>
          </a:p>
          <a:p>
            <a:pPr algn="just">
              <a:defRPr/>
            </a:pPr>
            <a:r>
              <a:rPr lang="fr-FR" sz="1500" u="sng" dirty="0" smtClean="0">
                <a:latin typeface="Comic Sans MS" pitchFamily="66" charset="0"/>
              </a:rPr>
              <a:t>Favoriser l’insertion et le maintien en emploi des personnes malades, c’est développer des organisations plus souples, conciliant qualité de vie au travail des personnes atteintes de MCE et performance de l’organisation ;</a:t>
            </a:r>
          </a:p>
          <a:p>
            <a:pPr algn="just">
              <a:defRPr/>
            </a:pPr>
            <a:r>
              <a:rPr lang="fr-FR" sz="1500" u="sng" dirty="0" smtClean="0">
                <a:solidFill>
                  <a:srgbClr val="0070C0"/>
                </a:solidFill>
                <a:latin typeface="Comic Sans MS" pitchFamily="66" charset="0"/>
              </a:rPr>
              <a:t>La détection précoce des maladies permet l’intervention rapide en cas de besoin et l’engagement d’une stratégie d’amélioration des conditions de travail de tous les salariés </a:t>
            </a:r>
          </a:p>
          <a:p>
            <a:pPr algn="just">
              <a:defRPr/>
            </a:pPr>
            <a:r>
              <a:rPr lang="fr-FR" sz="1500" dirty="0" smtClean="0">
                <a:latin typeface="Comic Sans MS" pitchFamily="66" charset="0"/>
              </a:rPr>
              <a:t>Pourtant, une organisation qui sait s’adapter à la maladie chronique de ses salariés ne fait-elle pas la preuve de son agilité, qualité considérée aujourd’hui comme déterminante économiquement ? N’est-ce-pas le meilleur moyen d’adresser un signe rassurant à tous ses salariés ? Et d’obtenir ainsi leur confiance, leur motivation et leur engagement ?</a:t>
            </a:r>
          </a:p>
          <a:p>
            <a:pPr algn="just">
              <a:defRPr/>
            </a:pPr>
            <a:r>
              <a:rPr lang="fr-FR" sz="1500" u="sng" dirty="0" smtClean="0">
                <a:solidFill>
                  <a:srgbClr val="0070C0"/>
                </a:solidFill>
                <a:latin typeface="Comic Sans MS" pitchFamily="66" charset="0"/>
              </a:rPr>
              <a:t>L’investissement dans un projet de promotion de la santé au travail permet à l’entreprise la création d’un climat de travail sain et positif, la diminution du nombre de jours d’absences pour maladies (journées de travail perdues) ; la conservation de l’expertise et des compétences ; le gain en compétitivité par la hausse de la productivité; la réduction des dépenses de santé et l’épargne des frais de cessation d’emploi, de recrutement et de formation d’un remplaçant et l’éloignement des contentieux . </a:t>
            </a:r>
          </a:p>
          <a:p>
            <a:pPr algn="just">
              <a:defRPr/>
            </a:pPr>
            <a:endParaRPr lang="fr-FR" dirty="0"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ous-titre 2"/>
          <p:cNvSpPr>
            <a:spLocks noGrp="1"/>
          </p:cNvSpPr>
          <p:nvPr>
            <p:ph type="subTitle" idx="1"/>
          </p:nvPr>
        </p:nvSpPr>
        <p:spPr>
          <a:xfrm>
            <a:off x="914400" y="838200"/>
            <a:ext cx="7391400" cy="4343400"/>
          </a:xfrm>
          <a:solidFill>
            <a:schemeClr val="accent1">
              <a:lumMod val="90000"/>
            </a:schemeClr>
          </a:solidFill>
        </p:spPr>
        <p:txBody>
          <a:bodyPr/>
          <a:lstStyle/>
          <a:p>
            <a:pPr algn="just">
              <a:defRPr/>
            </a:pPr>
            <a:endParaRPr lang="fr-FR" sz="1500" dirty="0" smtClean="0">
              <a:latin typeface="Comic Sans MS" pitchFamily="66" charset="0"/>
            </a:endParaRPr>
          </a:p>
          <a:p>
            <a:pPr algn="just">
              <a:defRPr/>
            </a:pPr>
            <a:r>
              <a:rPr lang="fr-FR" sz="1600" u="sng" dirty="0" smtClean="0">
                <a:solidFill>
                  <a:srgbClr val="0070C0"/>
                </a:solidFill>
                <a:latin typeface="Comic Sans MS" pitchFamily="66" charset="0"/>
              </a:rPr>
              <a:t>Ces résultats positifs, ces bienfaits se répercuteront sur la CNAS lui permettant </a:t>
            </a:r>
            <a:r>
              <a:rPr lang="fr-FR" sz="1600" b="1" u="sng" dirty="0" smtClean="0">
                <a:solidFill>
                  <a:srgbClr val="0070C0"/>
                </a:solidFill>
                <a:latin typeface="Comic Sans MS" pitchFamily="66" charset="0"/>
              </a:rPr>
              <a:t>de réduire ses charges pour les soins, les traitements et le suivi des malades, des dépenses relatives à la prise en charge du transport et de l’accompagnement du salarié malade, pour l’appareillage et les prothèses dont ont besoin les salariés atteints de certaines maladies chroniques (handicaps).</a:t>
            </a:r>
          </a:p>
          <a:p>
            <a:pPr algn="just">
              <a:defRPr/>
            </a:pPr>
            <a:r>
              <a:rPr lang="fr-FR" sz="1600" dirty="0" smtClean="0">
                <a:latin typeface="Comic Sans MS" pitchFamily="66" charset="0"/>
              </a:rPr>
              <a:t>Le maintien dans l’emploi ou le retour au travail peut faire de vrais miracles pour la santé mentale du travailleur atteint d’une maladie chronique, car sa contribution se trouve ainsi valorisée. Un retour au travail peut même l’aider à guérir complètement. Le travailleur peut percevoir à nouveau l’intégralité de son revenu et par conséquent bénéficie d’une meilleur qualité de vie.</a:t>
            </a:r>
          </a:p>
          <a:p>
            <a:pPr algn="just">
              <a:defRPr/>
            </a:pPr>
            <a:r>
              <a:rPr lang="fr-FR" sz="1600" u="sng" dirty="0" smtClean="0">
                <a:solidFill>
                  <a:srgbClr val="0070C0"/>
                </a:solidFill>
                <a:latin typeface="Comic Sans MS" pitchFamily="66" charset="0"/>
              </a:rPr>
              <a:t>L’investissement dans un projet de promotion de la santé au travail peut être considéré comme un </a:t>
            </a:r>
            <a:r>
              <a:rPr lang="fr-FR" sz="1600" b="1" u="sng" dirty="0" smtClean="0">
                <a:solidFill>
                  <a:srgbClr val="0070C0"/>
                </a:solidFill>
                <a:latin typeface="Comic Sans MS" pitchFamily="66" charset="0"/>
              </a:rPr>
              <a:t>investissement dans la productivité économique, conduisant à la réalisation des objectifs, et dans la cohésion sociale de l’entreprise</a:t>
            </a:r>
            <a:r>
              <a:rPr lang="fr-FR" sz="1600" u="sng" dirty="0" smtClean="0">
                <a:solidFill>
                  <a:srgbClr val="0070C0"/>
                </a:solidFill>
                <a:latin typeface="Comic Sans MS" pitchFamily="66" charset="0"/>
              </a:rPr>
              <a:t>.</a:t>
            </a:r>
          </a:p>
          <a:p>
            <a:pPr>
              <a:defRPr/>
            </a:pPr>
            <a:endParaRPr lang="fr-FR" dirty="0"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re 1"/>
          <p:cNvSpPr>
            <a:spLocks noGrp="1"/>
          </p:cNvSpPr>
          <p:nvPr>
            <p:ph type="ctrTitle"/>
          </p:nvPr>
        </p:nvSpPr>
        <p:spPr>
          <a:xfrm>
            <a:off x="2438400" y="381000"/>
            <a:ext cx="4267200" cy="533400"/>
          </a:xfrm>
          <a:solidFill>
            <a:schemeClr val="accent6">
              <a:lumMod val="20000"/>
              <a:lumOff val="80000"/>
            </a:schemeClr>
          </a:solidFill>
        </p:spPr>
        <p:txBody>
          <a:bodyPr/>
          <a:lstStyle/>
          <a:p>
            <a:pPr>
              <a:defRPr/>
            </a:pP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
            </a:r>
            <a:br>
              <a:rPr lang="fr-FR" sz="2400" b="1" u="sng" dirty="0" smtClean="0">
                <a:latin typeface="Comic Sans MS" pitchFamily="66" charset="0"/>
              </a:rPr>
            </a:br>
            <a:r>
              <a:rPr lang="fr-FR" sz="2400" b="1" u="sng" dirty="0" smtClean="0">
                <a:latin typeface="Comic Sans MS" pitchFamily="66" charset="0"/>
              </a:rPr>
              <a:t>RECOMMANDATIONS</a:t>
            </a:r>
            <a:r>
              <a:rPr lang="fr-FR" dirty="0" smtClean="0"/>
              <a:t/>
            </a:r>
            <a:br>
              <a:rPr lang="fr-FR" dirty="0" smtClean="0"/>
            </a:br>
            <a:endParaRPr lang="fr-FR" dirty="0" smtClean="0"/>
          </a:p>
        </p:txBody>
      </p:sp>
      <p:sp>
        <p:nvSpPr>
          <p:cNvPr id="68611" name="Sous-titre 2"/>
          <p:cNvSpPr>
            <a:spLocks noGrp="1"/>
          </p:cNvSpPr>
          <p:nvPr>
            <p:ph type="subTitle" idx="1"/>
          </p:nvPr>
        </p:nvSpPr>
        <p:spPr>
          <a:xfrm>
            <a:off x="533400" y="1066800"/>
            <a:ext cx="8001000" cy="5410200"/>
          </a:xfrm>
          <a:solidFill>
            <a:schemeClr val="bg2">
              <a:lumMod val="20000"/>
              <a:lumOff val="80000"/>
            </a:schemeClr>
          </a:solidFill>
        </p:spPr>
        <p:txBody>
          <a:bodyPr/>
          <a:lstStyle/>
          <a:p>
            <a:pPr algn="just">
              <a:defRPr/>
            </a:pPr>
            <a:r>
              <a:rPr lang="fr-FR" sz="1600" dirty="0" smtClean="0">
                <a:latin typeface="Comic Sans MS" pitchFamily="66" charset="0"/>
              </a:rPr>
              <a:t>Quelques recommandations auxquelles doit se conformer les initiatives de maintien à l’emploi ou de retour au travail:</a:t>
            </a:r>
          </a:p>
          <a:p>
            <a:pPr algn="just">
              <a:defRPr/>
            </a:pPr>
            <a:r>
              <a:rPr lang="fr-FR" sz="1600" dirty="0" smtClean="0">
                <a:latin typeface="Comic Sans MS" pitchFamily="66" charset="0"/>
              </a:rPr>
              <a:t> </a:t>
            </a:r>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Permettre le retour dés que possible </a:t>
            </a:r>
            <a:r>
              <a:rPr lang="fr-FR" sz="1600" dirty="0" smtClean="0">
                <a:solidFill>
                  <a:srgbClr val="0070C0"/>
                </a:solidFill>
                <a:latin typeface="Comic Sans MS" pitchFamily="66" charset="0"/>
              </a:rPr>
              <a:t>après l’interruption,</a:t>
            </a:r>
          </a:p>
          <a:p>
            <a:pPr algn="just">
              <a:defRPr/>
            </a:pPr>
            <a:r>
              <a:rPr lang="fr-FR" sz="1600" dirty="0" smtClean="0">
                <a:solidFill>
                  <a:srgbClr val="0070C0"/>
                </a:solidFill>
                <a:latin typeface="Comic Sans MS" pitchFamily="66" charset="0"/>
              </a:rPr>
              <a:t> - </a:t>
            </a:r>
            <a:r>
              <a:rPr lang="fr-FR" sz="1600" u="sng" dirty="0" smtClean="0">
                <a:solidFill>
                  <a:srgbClr val="0070C0"/>
                </a:solidFill>
                <a:latin typeface="Comic Sans MS" pitchFamily="66" charset="0"/>
              </a:rPr>
              <a:t>Axer les activités de retour </a:t>
            </a:r>
            <a:r>
              <a:rPr lang="fr-FR" sz="1600" dirty="0" smtClean="0">
                <a:solidFill>
                  <a:srgbClr val="0070C0"/>
                </a:solidFill>
                <a:latin typeface="Comic Sans MS" pitchFamily="66" charset="0"/>
              </a:rPr>
              <a:t>au travail </a:t>
            </a:r>
            <a:r>
              <a:rPr lang="fr-FR" sz="1600" u="sng" dirty="0" smtClean="0">
                <a:solidFill>
                  <a:srgbClr val="0070C0"/>
                </a:solidFill>
                <a:latin typeface="Comic Sans MS" pitchFamily="66" charset="0"/>
              </a:rPr>
              <a:t>sur la nature </a:t>
            </a:r>
            <a:r>
              <a:rPr lang="fr-FR" sz="1600" dirty="0" smtClean="0">
                <a:solidFill>
                  <a:srgbClr val="0070C0"/>
                </a:solidFill>
                <a:latin typeface="Comic Sans MS" pitchFamily="66" charset="0"/>
              </a:rPr>
              <a:t>du travail de la personne,</a:t>
            </a:r>
          </a:p>
          <a:p>
            <a:pPr algn="just">
              <a:defRPr/>
            </a:pPr>
            <a:r>
              <a:rPr lang="fr-FR" sz="1600" dirty="0" smtClean="0">
                <a:latin typeface="Comic Sans MS" pitchFamily="66" charset="0"/>
              </a:rPr>
              <a:t>- En fonction des besoins de la personne, </a:t>
            </a:r>
            <a:r>
              <a:rPr lang="fr-FR" sz="1600" u="sng" dirty="0" smtClean="0">
                <a:solidFill>
                  <a:srgbClr val="0070C0"/>
                </a:solidFill>
                <a:latin typeface="Comic Sans MS" pitchFamily="66" charset="0"/>
              </a:rPr>
              <a:t>assurer tous les ajustements</a:t>
            </a:r>
            <a:r>
              <a:rPr lang="fr-FR" sz="1600" dirty="0" smtClean="0">
                <a:solidFill>
                  <a:srgbClr val="0070C0"/>
                </a:solidFill>
                <a:latin typeface="Comic Sans MS" pitchFamily="66" charset="0"/>
              </a:rPr>
              <a:t>, raisonnablement </a:t>
            </a:r>
            <a:r>
              <a:rPr lang="fr-FR" sz="1600" u="sng" dirty="0" smtClean="0">
                <a:solidFill>
                  <a:srgbClr val="0070C0"/>
                </a:solidFill>
                <a:latin typeface="Comic Sans MS" pitchFamily="66" charset="0"/>
              </a:rPr>
              <a:t>nécessaires</a:t>
            </a:r>
            <a:r>
              <a:rPr lang="fr-FR" sz="1600" dirty="0" smtClean="0">
                <a:solidFill>
                  <a:srgbClr val="0070C0"/>
                </a:solidFill>
                <a:latin typeface="Comic Sans MS" pitchFamily="66" charset="0"/>
              </a:rPr>
              <a:t>, avec un </a:t>
            </a:r>
            <a:r>
              <a:rPr lang="fr-FR" sz="1600" u="sng" dirty="0" smtClean="0">
                <a:solidFill>
                  <a:srgbClr val="0070C0"/>
                </a:solidFill>
                <a:latin typeface="Comic Sans MS" pitchFamily="66" charset="0"/>
              </a:rPr>
              <a:t>programme</a:t>
            </a:r>
            <a:r>
              <a:rPr lang="fr-FR" sz="1600" dirty="0" smtClean="0">
                <a:solidFill>
                  <a:srgbClr val="0070C0"/>
                </a:solidFill>
                <a:latin typeface="Comic Sans MS" pitchFamily="66" charset="0"/>
              </a:rPr>
              <a:t> spécifiquement </a:t>
            </a:r>
            <a:r>
              <a:rPr lang="fr-FR" sz="1600" u="sng" dirty="0" smtClean="0">
                <a:solidFill>
                  <a:srgbClr val="0070C0"/>
                </a:solidFill>
                <a:latin typeface="Comic Sans MS" pitchFamily="66" charset="0"/>
              </a:rPr>
              <a:t>adapté au type d’accident ou de maladie subie;</a:t>
            </a:r>
          </a:p>
          <a:p>
            <a:pPr algn="just">
              <a:defRPr/>
            </a:pPr>
            <a:r>
              <a:rPr lang="fr-FR" sz="1600" dirty="0" smtClean="0">
                <a:latin typeface="Comic Sans MS" pitchFamily="66" charset="0"/>
              </a:rPr>
              <a:t> -</a:t>
            </a:r>
            <a:r>
              <a:rPr lang="fr-FR" sz="1600" dirty="0" smtClean="0">
                <a:solidFill>
                  <a:srgbClr val="0070C0"/>
                </a:solidFill>
                <a:latin typeface="Comic Sans MS" pitchFamily="66" charset="0"/>
              </a:rPr>
              <a:t> </a:t>
            </a:r>
            <a:r>
              <a:rPr lang="fr-FR" sz="1600" u="sng" dirty="0" smtClean="0">
                <a:solidFill>
                  <a:srgbClr val="0070C0"/>
                </a:solidFill>
                <a:latin typeface="Comic Sans MS" pitchFamily="66" charset="0"/>
              </a:rPr>
              <a:t>L’employeur </a:t>
            </a:r>
            <a:r>
              <a:rPr lang="fr-FR" sz="1600" u="sng" dirty="0" smtClean="0">
                <a:latin typeface="Comic Sans MS" pitchFamily="66" charset="0"/>
              </a:rPr>
              <a:t>endosse la responsabilité </a:t>
            </a:r>
            <a:r>
              <a:rPr lang="fr-FR" sz="1600" dirty="0" smtClean="0">
                <a:latin typeface="Comic Sans MS" pitchFamily="66" charset="0"/>
              </a:rPr>
              <a:t>de la gestion et du contrôle de chaque programme de retour à l’emploi. Ce qui implique qu’il </a:t>
            </a:r>
            <a:r>
              <a:rPr lang="fr-FR" sz="1600" u="sng" dirty="0" smtClean="0">
                <a:solidFill>
                  <a:srgbClr val="0070C0"/>
                </a:solidFill>
                <a:latin typeface="Comic Sans MS" pitchFamily="66" charset="0"/>
              </a:rPr>
              <a:t>s’entretient avec le travailleur </a:t>
            </a:r>
            <a:r>
              <a:rPr lang="fr-FR" sz="1600" dirty="0" smtClean="0">
                <a:solidFill>
                  <a:srgbClr val="0070C0"/>
                </a:solidFill>
                <a:latin typeface="Comic Sans MS" pitchFamily="66" charset="0"/>
              </a:rPr>
              <a:t>atteint et lui </a:t>
            </a:r>
            <a:r>
              <a:rPr lang="fr-FR" sz="1600" u="sng" dirty="0" smtClean="0">
                <a:solidFill>
                  <a:srgbClr val="0070C0"/>
                </a:solidFill>
                <a:latin typeface="Comic Sans MS" pitchFamily="66" charset="0"/>
              </a:rPr>
              <a:t>apporte tout le soutien nécessaire pour l’aider à reprendre le travail</a:t>
            </a:r>
            <a:r>
              <a:rPr lang="fr-FR" sz="1600" dirty="0" smtClean="0">
                <a:latin typeface="Comic Sans MS" pitchFamily="66" charset="0"/>
              </a:rPr>
              <a:t>;</a:t>
            </a:r>
          </a:p>
          <a:p>
            <a:pPr algn="just">
              <a:defRPr/>
            </a:pPr>
            <a:r>
              <a:rPr lang="fr-FR" sz="1600" dirty="0" smtClean="0">
                <a:latin typeface="Comic Sans MS" pitchFamily="66" charset="0"/>
              </a:rPr>
              <a:t>- </a:t>
            </a:r>
            <a:r>
              <a:rPr lang="fr-FR" sz="1600" u="sng" dirty="0" smtClean="0">
                <a:solidFill>
                  <a:srgbClr val="0070C0"/>
                </a:solidFill>
                <a:latin typeface="Comic Sans MS" pitchFamily="66" charset="0"/>
              </a:rPr>
              <a:t>Assurer l’engagement de la personne </a:t>
            </a:r>
            <a:r>
              <a:rPr lang="fr-FR" sz="1600" dirty="0" smtClean="0">
                <a:latin typeface="Comic Sans MS" pitchFamily="66" charset="0"/>
              </a:rPr>
              <a:t>atteinte à participer activement pour la mise en œuvre du programme de son retour au travail;</a:t>
            </a:r>
          </a:p>
          <a:p>
            <a:pPr algn="just">
              <a:defRPr/>
            </a:pPr>
            <a:r>
              <a:rPr lang="fr-FR" sz="1600" dirty="0" smtClean="0">
                <a:latin typeface="Comic Sans MS" pitchFamily="66" charset="0"/>
              </a:rPr>
              <a:t>- </a:t>
            </a:r>
            <a:r>
              <a:rPr lang="fr-FR" sz="1600" u="sng" dirty="0" smtClean="0">
                <a:solidFill>
                  <a:srgbClr val="0070C0"/>
                </a:solidFill>
                <a:latin typeface="Comic Sans MS" pitchFamily="66" charset="0"/>
              </a:rPr>
              <a:t>Agir et prendre toutes les mesures </a:t>
            </a:r>
            <a:r>
              <a:rPr lang="fr-FR" sz="1600" dirty="0" smtClean="0">
                <a:solidFill>
                  <a:srgbClr val="0070C0"/>
                </a:solidFill>
                <a:latin typeface="Comic Sans MS" pitchFamily="66" charset="0"/>
              </a:rPr>
              <a:t>nécessaires pour la prévention d’autres accidents ou maladies sur le lieu de travail</a:t>
            </a:r>
            <a:r>
              <a:rPr lang="fr-FR" sz="1600" dirty="0" smtClean="0">
                <a:latin typeface="Comic Sans MS" pitchFamily="66" charset="0"/>
              </a:rPr>
              <a:t>;</a:t>
            </a:r>
          </a:p>
          <a:p>
            <a:pPr algn="just">
              <a:defRPr/>
            </a:pPr>
            <a:r>
              <a:rPr lang="fr-FR" sz="1600" dirty="0" smtClean="0">
                <a:latin typeface="Comic Sans MS" pitchFamily="66" charset="0"/>
              </a:rPr>
              <a:t>- </a:t>
            </a:r>
            <a:r>
              <a:rPr lang="fr-FR" sz="1600" u="sng" dirty="0" smtClean="0">
                <a:solidFill>
                  <a:srgbClr val="0070C0"/>
                </a:solidFill>
                <a:latin typeface="Comic Sans MS" pitchFamily="66" charset="0"/>
              </a:rPr>
              <a:t>Mieux connaitre la situation familiale de la personne et identifier, avec elle, les différents facteurs susceptibles d’avoir une incidence sur son travail.</a:t>
            </a:r>
          </a:p>
          <a:p>
            <a:pPr algn="just">
              <a:defRPr/>
            </a:pPr>
            <a:r>
              <a:rPr lang="fr-FR" sz="1600" b="1" dirty="0" smtClean="0">
                <a:latin typeface="Comic Sans MS" pitchFamily="66" charset="0"/>
              </a:rPr>
              <a:t>  </a:t>
            </a:r>
            <a:endParaRPr lang="fr-FR" sz="1600" dirty="0" smtClean="0">
              <a:latin typeface="Comic Sans MS" pitchFamily="66" charset="0"/>
            </a:endParaRPr>
          </a:p>
          <a:p>
            <a:pPr algn="just">
              <a:defRPr/>
            </a:pPr>
            <a:r>
              <a:rPr lang="fr-FR" sz="1600" b="1" u="sng" dirty="0" smtClean="0">
                <a:solidFill>
                  <a:srgbClr val="0070C0"/>
                </a:solidFill>
                <a:latin typeface="Comic Sans MS" pitchFamily="66" charset="0"/>
              </a:rPr>
              <a:t>La maladie chronique ne peut être un facteur de discrimination ou d’élimination lors des opérations de sélection et embauche.</a:t>
            </a:r>
            <a:endParaRPr lang="fr-FR" sz="1600" u="sng" dirty="0" smtClean="0">
              <a:solidFill>
                <a:srgbClr val="0070C0"/>
              </a:solidFill>
              <a:latin typeface="Comic Sans MS" pitchFamily="66" charset="0"/>
            </a:endParaRPr>
          </a:p>
          <a:p>
            <a:pPr>
              <a:defRPr/>
            </a:pPr>
            <a:r>
              <a:rPr lang="fr-FR" b="1" dirty="0" smtClean="0"/>
              <a:t> </a:t>
            </a:r>
            <a:endParaRPr lang="fr-FR" dirty="0" smtClean="0"/>
          </a:p>
          <a:p>
            <a:pPr>
              <a:defRPr/>
            </a:pPr>
            <a:r>
              <a:rPr lang="fr-FR" b="1" dirty="0" smtClean="0"/>
              <a:t> </a:t>
            </a:r>
            <a:endParaRPr lang="fr-FR" dirty="0" smtClean="0"/>
          </a:p>
          <a:p>
            <a:pPr>
              <a:defRPr/>
            </a:pPr>
            <a:endParaRPr lang="fr-FR" dirty="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57200"/>
            <a:ext cx="7772400" cy="990600"/>
          </a:xfrm>
          <a:solidFill>
            <a:schemeClr val="accent6">
              <a:lumMod val="20000"/>
              <a:lumOff val="80000"/>
            </a:schemeClr>
          </a:solidFill>
        </p:spPr>
        <p:txBody>
          <a:bodyPr/>
          <a:lstStyle/>
          <a:p>
            <a:pPr>
              <a:defRPr/>
            </a:pPr>
            <a:r>
              <a:rPr lang="fr-FR" sz="2400" b="1" dirty="0" smtClean="0">
                <a:latin typeface="Comic Sans MS" pitchFamily="66" charset="0"/>
              </a:rPr>
              <a:t/>
            </a:r>
            <a:br>
              <a:rPr lang="fr-FR" sz="2400" b="1" dirty="0" smtClean="0">
                <a:latin typeface="Comic Sans MS" pitchFamily="66" charset="0"/>
              </a:rPr>
            </a:br>
            <a:r>
              <a:rPr lang="fr-FR" sz="2400" b="1" dirty="0" smtClean="0">
                <a:latin typeface="Comic Sans MS" pitchFamily="66" charset="0"/>
              </a:rPr>
              <a:t/>
            </a:r>
            <a:br>
              <a:rPr lang="fr-FR" sz="2400" b="1" dirty="0" smtClean="0">
                <a:latin typeface="Comic Sans MS" pitchFamily="66" charset="0"/>
              </a:rPr>
            </a:br>
            <a:r>
              <a:rPr lang="fr-FR" sz="2100" b="1" dirty="0" smtClean="0">
                <a:latin typeface="Comic Sans MS" pitchFamily="66" charset="0"/>
              </a:rPr>
              <a:t>CODE DE BONNES CONDUITES </a:t>
            </a:r>
            <a:br>
              <a:rPr lang="fr-FR" sz="2100" b="1" dirty="0" smtClean="0">
                <a:latin typeface="Comic Sans MS" pitchFamily="66" charset="0"/>
              </a:rPr>
            </a:br>
            <a:r>
              <a:rPr lang="fr-FR" sz="2100" b="1" dirty="0" smtClean="0">
                <a:latin typeface="Comic Sans MS" pitchFamily="66" charset="0"/>
              </a:rPr>
              <a:t>DESTINE AU RESPONSABLE/DIRIGEANT </a:t>
            </a:r>
            <a:br>
              <a:rPr lang="fr-FR" sz="2100" b="1" dirty="0" smtClean="0">
                <a:latin typeface="Comic Sans MS" pitchFamily="66" charset="0"/>
              </a:rPr>
            </a:br>
            <a:r>
              <a:rPr lang="fr-FR" sz="2100" b="1" dirty="0" smtClean="0">
                <a:latin typeface="Comic Sans MS" pitchFamily="66" charset="0"/>
              </a:rPr>
              <a:t>EN MATIERE DE RETOUR AU TRAVAIL </a:t>
            </a:r>
            <a:r>
              <a:rPr lang="fr-FR" dirty="0" smtClean="0"/>
              <a:t/>
            </a:r>
            <a:br>
              <a:rPr lang="fr-FR" dirty="0" smtClean="0"/>
            </a:br>
            <a:endParaRPr lang="fr-FR" dirty="0"/>
          </a:p>
        </p:txBody>
      </p:sp>
      <p:sp>
        <p:nvSpPr>
          <p:cNvPr id="3" name="Sous-titre 2"/>
          <p:cNvSpPr>
            <a:spLocks noGrp="1"/>
          </p:cNvSpPr>
          <p:nvPr>
            <p:ph type="subTitle" idx="1"/>
          </p:nvPr>
        </p:nvSpPr>
        <p:spPr>
          <a:xfrm>
            <a:off x="762000" y="1524000"/>
            <a:ext cx="7848600" cy="4267200"/>
          </a:xfrm>
          <a:solidFill>
            <a:schemeClr val="bg1">
              <a:lumMod val="95000"/>
            </a:schemeClr>
          </a:solidFill>
        </p:spPr>
        <p:txBody>
          <a:bodyPr/>
          <a:lstStyle/>
          <a:p>
            <a:pPr>
              <a:defRPr/>
            </a:pPr>
            <a:r>
              <a:rPr lang="fr-FR" sz="1600" b="1" dirty="0" smtClean="0">
                <a:solidFill>
                  <a:schemeClr val="tx2"/>
                </a:solidFill>
                <a:latin typeface="Comic Sans MS" pitchFamily="66" charset="0"/>
              </a:rPr>
              <a:t>LISTE  DE SUIVI ET DE CONTRÔLE </a:t>
            </a:r>
          </a:p>
          <a:p>
            <a:pPr algn="l">
              <a:defRPr/>
            </a:pPr>
            <a:r>
              <a:rPr lang="fr-FR" sz="1600" b="1" u="sng" dirty="0" smtClean="0"/>
              <a:t>A- </a:t>
            </a:r>
            <a:r>
              <a:rPr lang="fr-FR" sz="1600" b="1" u="sng" dirty="0" smtClean="0">
                <a:latin typeface="Comic Sans MS" pitchFamily="66" charset="0"/>
              </a:rPr>
              <a:t>Pendant que le salarié est en absence pour maladie chronique :</a:t>
            </a:r>
            <a:endParaRPr lang="fr-FR" sz="1600" dirty="0" smtClean="0">
              <a:latin typeface="Comic Sans MS" pitchFamily="66" charset="0"/>
            </a:endParaRPr>
          </a:p>
          <a:p>
            <a:pPr algn="l">
              <a:defRPr/>
            </a:pPr>
            <a:r>
              <a:rPr lang="fr-FR" sz="500" dirty="0" smtClean="0">
                <a:latin typeface="Comic Sans MS" pitchFamily="66" charset="0"/>
              </a:rPr>
              <a:t> </a:t>
            </a:r>
          </a:p>
          <a:p>
            <a:pPr algn="l">
              <a:defRPr/>
            </a:pPr>
            <a:r>
              <a:rPr lang="fr-FR" sz="1600" dirty="0" smtClean="0">
                <a:latin typeface="Comic Sans MS" pitchFamily="66" charset="0"/>
              </a:rPr>
              <a:t>Le responsable/dirigeant concerné :</a:t>
            </a:r>
          </a:p>
          <a:p>
            <a:pPr algn="l">
              <a:defRPr/>
            </a:pPr>
            <a:r>
              <a:rPr lang="fr-FR" sz="1600" dirty="0" smtClean="0">
                <a:latin typeface="Comic Sans MS" pitchFamily="66" charset="0"/>
              </a:rPr>
              <a:t>- Communique régulièrement avec la personne pour la maintenir en lien avec le travail</a:t>
            </a:r>
          </a:p>
          <a:p>
            <a:pPr algn="l">
              <a:defRPr/>
            </a:pPr>
            <a:r>
              <a:rPr lang="fr-FR" sz="1600" dirty="0" smtClean="0">
                <a:latin typeface="Comic Sans MS" pitchFamily="66" charset="0"/>
              </a:rPr>
              <a:t>- Oriente davantage la conversation sur le bien-être de la personne</a:t>
            </a:r>
          </a:p>
          <a:p>
            <a:pPr algn="l">
              <a:defRPr/>
            </a:pPr>
            <a:r>
              <a:rPr lang="fr-FR" sz="1600" dirty="0" smtClean="0">
                <a:latin typeface="Comic Sans MS" pitchFamily="66" charset="0"/>
              </a:rPr>
              <a:t>- Transmet des messages positifs par le biais de la famille ou des amis</a:t>
            </a:r>
          </a:p>
          <a:p>
            <a:pPr algn="l">
              <a:defRPr/>
            </a:pPr>
            <a:r>
              <a:rPr lang="fr-FR" sz="1600" dirty="0" smtClean="0">
                <a:latin typeface="Comic Sans MS" pitchFamily="66" charset="0"/>
              </a:rPr>
              <a:t>- Reste à l’écoute des collègues proches de la personne s’agissant de leur santé</a:t>
            </a:r>
          </a:p>
          <a:p>
            <a:pPr algn="l">
              <a:defRPr/>
            </a:pPr>
            <a:r>
              <a:rPr lang="fr-FR" sz="1600" dirty="0" smtClean="0">
                <a:latin typeface="Comic Sans MS" pitchFamily="66" charset="0"/>
              </a:rPr>
              <a:t>- Encourage les collègues et les autres collaborateurs à rester en contact avec la personne</a:t>
            </a:r>
          </a:p>
          <a:p>
            <a:pPr algn="l">
              <a:defRPr/>
            </a:pPr>
            <a:r>
              <a:rPr lang="fr-FR" sz="1600" dirty="0" smtClean="0">
                <a:latin typeface="Comic Sans MS" pitchFamily="66" charset="0"/>
              </a:rPr>
              <a:t>- Insiste sur le fait que la personne ne doit pas revenir trop vite au travail</a:t>
            </a:r>
          </a:p>
          <a:p>
            <a:pPr algn="l">
              <a:defRPr/>
            </a:pPr>
            <a:r>
              <a:rPr lang="fr-FR" sz="1600" dirty="0" smtClean="0">
                <a:latin typeface="Comic Sans MS" pitchFamily="66" charset="0"/>
              </a:rPr>
              <a:t>- Empêche la personne de trop se pousser à revenir travailler</a:t>
            </a:r>
          </a:p>
          <a:p>
            <a:pPr algn="l">
              <a:defRPr/>
            </a:pPr>
            <a:r>
              <a:rPr lang="fr-FR" sz="1600" dirty="0" smtClean="0">
                <a:latin typeface="Comic Sans MS" pitchFamily="66" charset="0"/>
              </a:rPr>
              <a:t>- Précise que l’entreprise va soutenir la personne pendant son absence</a:t>
            </a:r>
          </a:p>
          <a:p>
            <a:pPr algn="l">
              <a:defRPr/>
            </a:pPr>
            <a:r>
              <a:rPr lang="fr-FR" sz="1600" dirty="0" smtClean="0">
                <a:latin typeface="Comic Sans MS" pitchFamily="66" charset="0"/>
              </a:rPr>
              <a:t>- Rassure la personne sur le fait qu’elle retrouvera son emploi à son retour</a:t>
            </a:r>
          </a:p>
          <a:p>
            <a:pPr>
              <a:defRPr/>
            </a:pPr>
            <a:endParaRPr lang="fr-FR" sz="16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09600" y="228600"/>
            <a:ext cx="8305800" cy="6400800"/>
          </a:xfrm>
          <a:solidFill>
            <a:schemeClr val="bg1">
              <a:lumMod val="95000"/>
            </a:schemeClr>
          </a:solidFill>
        </p:spPr>
        <p:txBody>
          <a:bodyPr/>
          <a:lstStyle/>
          <a:p>
            <a:pPr algn="l">
              <a:defRPr/>
            </a:pPr>
            <a:r>
              <a:rPr lang="fr-FR" sz="1600" b="1" u="sng" dirty="0" smtClean="0">
                <a:latin typeface="Comic Sans MS" pitchFamily="66" charset="0"/>
              </a:rPr>
              <a:t>B- Premier temps de retour :</a:t>
            </a:r>
            <a:endParaRPr lang="fr-FR" sz="1600" dirty="0" smtClean="0">
              <a:latin typeface="Comic Sans MS" pitchFamily="66" charset="0"/>
            </a:endParaRPr>
          </a:p>
          <a:p>
            <a:pPr algn="l">
              <a:defRPr/>
            </a:pPr>
            <a:r>
              <a:rPr lang="fr-FR" sz="1600" dirty="0" smtClean="0">
                <a:latin typeface="Comic Sans MS" pitchFamily="66" charset="0"/>
              </a:rPr>
              <a:t>Le responsable/dirigeant :</a:t>
            </a:r>
          </a:p>
          <a:p>
            <a:pPr algn="l">
              <a:defRPr/>
            </a:pPr>
            <a:r>
              <a:rPr lang="fr-FR" sz="1600" dirty="0" smtClean="0">
                <a:latin typeface="Comic Sans MS" pitchFamily="66" charset="0"/>
              </a:rPr>
              <a:t>-S’entretient avec la personne le premier jour de son retour</a:t>
            </a:r>
          </a:p>
          <a:p>
            <a:pPr algn="l">
              <a:defRPr/>
            </a:pPr>
            <a:r>
              <a:rPr lang="fr-FR" sz="1600" dirty="0" smtClean="0">
                <a:latin typeface="Comic Sans MS" pitchFamily="66" charset="0"/>
              </a:rPr>
              <a:t>-S’arrange pour que les premières semaines de retour au travail, la personne subisse le moins de stress</a:t>
            </a:r>
          </a:p>
          <a:p>
            <a:pPr algn="l">
              <a:defRPr/>
            </a:pPr>
            <a:r>
              <a:rPr lang="fr-FR" sz="1600" dirty="0" smtClean="0">
                <a:latin typeface="Comic Sans MS" pitchFamily="66" charset="0"/>
              </a:rPr>
              <a:t>-Prévoit une reprise progressive du travail pour la personne</a:t>
            </a:r>
          </a:p>
          <a:p>
            <a:pPr algn="l">
              <a:defRPr/>
            </a:pPr>
            <a:r>
              <a:rPr lang="fr-FR" sz="1600" dirty="0" smtClean="0">
                <a:latin typeface="Comic Sans MS" pitchFamily="66" charset="0"/>
              </a:rPr>
              <a:t>-Donne à la personne des tâches plus simples ou un travail différent les premiers temps de son retour au travail</a:t>
            </a:r>
          </a:p>
          <a:p>
            <a:pPr algn="l">
              <a:defRPr/>
            </a:pPr>
            <a:r>
              <a:rPr lang="fr-FR" sz="1600" dirty="0" smtClean="0">
                <a:latin typeface="Comic Sans MS" pitchFamily="66" charset="0"/>
              </a:rPr>
              <a:t>-Explique le processus et les procédures de retour au travail à la personne avant son retour</a:t>
            </a:r>
          </a:p>
          <a:p>
            <a:pPr algn="l">
              <a:defRPr/>
            </a:pPr>
            <a:r>
              <a:rPr lang="fr-FR" sz="1600" dirty="0" smtClean="0">
                <a:latin typeface="Comic Sans MS" pitchFamily="66" charset="0"/>
              </a:rPr>
              <a:t>-Reste objectif lorsqu’il s’agit de discuter des adaptations réalisées pour la personne dans le cadre de son retour au travail</a:t>
            </a:r>
          </a:p>
          <a:p>
            <a:pPr algn="l">
              <a:defRPr/>
            </a:pPr>
            <a:r>
              <a:rPr lang="fr-FR" sz="1600" dirty="0" smtClean="0">
                <a:latin typeface="Comic Sans MS" pitchFamily="66" charset="0"/>
              </a:rPr>
              <a:t>-Explique quels seront les éventuels changements à attendre dans le rôle, les responsabilités et les pratiques de travail de la personne</a:t>
            </a:r>
          </a:p>
          <a:p>
            <a:pPr>
              <a:defRPr/>
            </a:pPr>
            <a:r>
              <a:rPr lang="fr-FR" sz="500" dirty="0" smtClean="0">
                <a:latin typeface="Comic Sans MS" pitchFamily="66" charset="0"/>
              </a:rPr>
              <a:t> </a:t>
            </a:r>
          </a:p>
          <a:p>
            <a:pPr algn="l">
              <a:defRPr/>
            </a:pPr>
            <a:r>
              <a:rPr lang="fr-FR" sz="1600" b="1" dirty="0" smtClean="0">
                <a:latin typeface="Comic Sans MS" pitchFamily="66" charset="0"/>
              </a:rPr>
              <a:t>COMPORTEMENTS NEGATIFS ( à éviter)</a:t>
            </a:r>
            <a:endParaRPr lang="fr-FR" sz="1600" dirty="0" smtClean="0">
              <a:latin typeface="Comic Sans MS" pitchFamily="66" charset="0"/>
            </a:endParaRPr>
          </a:p>
          <a:p>
            <a:pPr algn="l">
              <a:defRPr/>
            </a:pPr>
            <a:r>
              <a:rPr lang="fr-FR" sz="1600" dirty="0" smtClean="0">
                <a:latin typeface="Comic Sans MS" pitchFamily="66" charset="0"/>
              </a:rPr>
              <a:t>Le responsable/dirigeant :</a:t>
            </a:r>
          </a:p>
          <a:p>
            <a:pPr algn="l">
              <a:defRPr/>
            </a:pPr>
            <a:r>
              <a:rPr lang="fr-FR" sz="1600" dirty="0" smtClean="0">
                <a:latin typeface="Comic Sans MS" pitchFamily="66" charset="0"/>
              </a:rPr>
              <a:t>-Fait preuve d’un comportement agressif</a:t>
            </a:r>
          </a:p>
          <a:p>
            <a:pPr algn="l">
              <a:defRPr/>
            </a:pPr>
            <a:r>
              <a:rPr lang="fr-FR" sz="1600" dirty="0" smtClean="0">
                <a:latin typeface="Comic Sans MS" pitchFamily="66" charset="0"/>
              </a:rPr>
              <a:t>-Perd patience avec la personne lorsque les choses se compliquent</a:t>
            </a:r>
          </a:p>
          <a:p>
            <a:pPr algn="l">
              <a:defRPr/>
            </a:pPr>
            <a:r>
              <a:rPr lang="fr-FR" sz="1600" dirty="0" smtClean="0">
                <a:latin typeface="Comic Sans MS" pitchFamily="66" charset="0"/>
              </a:rPr>
              <a:t>-Met en cause la personne pour chacun de ses gestes</a:t>
            </a:r>
          </a:p>
          <a:p>
            <a:pPr algn="l">
              <a:defRPr/>
            </a:pPr>
            <a:r>
              <a:rPr lang="fr-FR" sz="1600" dirty="0" smtClean="0">
                <a:latin typeface="Comic Sans MS" pitchFamily="66" charset="0"/>
              </a:rPr>
              <a:t>-S’oppose aux demandes de la personne pour que certains ajustements soient apportés à son travail</a:t>
            </a:r>
          </a:p>
          <a:p>
            <a:pPr algn="l">
              <a:defRPr/>
            </a:pPr>
            <a:r>
              <a:rPr lang="fr-FR" sz="1600" dirty="0" smtClean="0">
                <a:latin typeface="Comic Sans MS" pitchFamily="66" charset="0"/>
              </a:rPr>
              <a:t>-Fait en sorte que la personne se sente coupable de rajouter du travail à son planning</a:t>
            </a:r>
          </a:p>
          <a:p>
            <a:pPr>
              <a:defRPr/>
            </a:pPr>
            <a:endParaRPr lang="fr-F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81000" y="228600"/>
            <a:ext cx="8458200" cy="6400800"/>
          </a:xfrm>
          <a:solidFill>
            <a:schemeClr val="bg1">
              <a:lumMod val="95000"/>
            </a:schemeClr>
          </a:solidFill>
        </p:spPr>
        <p:txBody>
          <a:bodyPr/>
          <a:lstStyle/>
          <a:p>
            <a:pPr algn="just">
              <a:defRPr/>
            </a:pPr>
            <a:r>
              <a:rPr lang="fr-FR" sz="1600" b="1" dirty="0" smtClean="0">
                <a:latin typeface="Comic Sans MS" pitchFamily="66" charset="0"/>
              </a:rPr>
              <a:t>COMPORTEMENT GLOBAL</a:t>
            </a:r>
            <a:endParaRPr lang="fr-FR" sz="1600" dirty="0" smtClean="0">
              <a:latin typeface="Comic Sans MS" pitchFamily="66" charset="0"/>
            </a:endParaRPr>
          </a:p>
          <a:p>
            <a:pPr algn="just">
              <a:defRPr/>
            </a:pPr>
            <a:r>
              <a:rPr lang="fr-FR" sz="1500" u="sng" dirty="0" smtClean="0">
                <a:latin typeface="Comic Sans MS" pitchFamily="66" charset="0"/>
              </a:rPr>
              <a:t>a- Gestion de l’équipe, le responsable/dirigeant :</a:t>
            </a:r>
            <a:endParaRPr lang="fr-FR" sz="1500" dirty="0" smtClean="0">
              <a:latin typeface="Comic Sans MS" pitchFamily="66" charset="0"/>
            </a:endParaRPr>
          </a:p>
          <a:p>
            <a:pPr algn="just">
              <a:defRPr/>
            </a:pPr>
            <a:r>
              <a:rPr lang="fr-FR" sz="1500" dirty="0" smtClean="0">
                <a:latin typeface="Comic Sans MS" pitchFamily="66" charset="0"/>
              </a:rPr>
              <a:t>-Demande à la personne l’autorisation de tenir l’équipe au courant de sont état de santé</a:t>
            </a:r>
          </a:p>
          <a:p>
            <a:pPr algn="just">
              <a:defRPr/>
            </a:pPr>
            <a:r>
              <a:rPr lang="fr-FR" sz="1500" dirty="0" smtClean="0">
                <a:latin typeface="Comic Sans MS" pitchFamily="66" charset="0"/>
              </a:rPr>
              <a:t>-Fait que la personne sent qu’elle a manqué à l’entreprise</a:t>
            </a:r>
          </a:p>
          <a:p>
            <a:pPr algn="just">
              <a:defRPr/>
            </a:pPr>
            <a:r>
              <a:rPr lang="fr-FR" sz="1500" dirty="0" smtClean="0">
                <a:latin typeface="Comic Sans MS" pitchFamily="66" charset="0"/>
              </a:rPr>
              <a:t>-Incite ses collègues à aider au processus de réadaptation de la personne</a:t>
            </a:r>
          </a:p>
          <a:p>
            <a:pPr algn="just">
              <a:defRPr/>
            </a:pPr>
            <a:r>
              <a:rPr lang="fr-FR" sz="1500" dirty="0" smtClean="0">
                <a:latin typeface="Comic Sans MS" pitchFamily="66" charset="0"/>
              </a:rPr>
              <a:t>-Encourage un esprit d’équipe positif</a:t>
            </a:r>
          </a:p>
          <a:p>
            <a:pPr algn="just">
              <a:defRPr/>
            </a:pPr>
            <a:r>
              <a:rPr lang="fr-FR" sz="1500" dirty="0" smtClean="0">
                <a:latin typeface="Comic Sans MS" pitchFamily="66" charset="0"/>
              </a:rPr>
              <a:t>-Communique régulièrement avec le Directeur du bien-être au travail (actuellement DRH) et la médecine du travail et tient la personne au courant</a:t>
            </a:r>
          </a:p>
          <a:p>
            <a:pPr algn="just">
              <a:defRPr/>
            </a:pPr>
            <a:r>
              <a:rPr lang="fr-FR" sz="1500" u="sng" dirty="0" smtClean="0">
                <a:latin typeface="Comic Sans MS" pitchFamily="66" charset="0"/>
              </a:rPr>
              <a:t>b- Approche ouverte et sensible, le responsable/dirigeant :</a:t>
            </a:r>
            <a:endParaRPr lang="fr-FR" sz="1500" dirty="0" smtClean="0">
              <a:latin typeface="Comic Sans MS" pitchFamily="66" charset="0"/>
            </a:endParaRPr>
          </a:p>
          <a:p>
            <a:pPr algn="just">
              <a:defRPr/>
            </a:pPr>
            <a:r>
              <a:rPr lang="fr-FR" sz="1500" dirty="0" smtClean="0">
                <a:latin typeface="Comic Sans MS" pitchFamily="66" charset="0"/>
              </a:rPr>
              <a:t>-Se montre proactif en organisant des entretiens réguliers pour discuter de l’état de santé de la personne et des répercussions éventuelles sur son travail</a:t>
            </a:r>
          </a:p>
          <a:p>
            <a:pPr algn="just">
              <a:defRPr/>
            </a:pPr>
            <a:r>
              <a:rPr lang="fr-FR" sz="1500" dirty="0" smtClean="0">
                <a:latin typeface="Comic Sans MS" pitchFamily="66" charset="0"/>
              </a:rPr>
              <a:t>-Communique ouvertement</a:t>
            </a:r>
          </a:p>
          <a:p>
            <a:pPr algn="just">
              <a:defRPr/>
            </a:pPr>
            <a:r>
              <a:rPr lang="fr-FR" sz="1500" dirty="0" smtClean="0">
                <a:latin typeface="Comic Sans MS" pitchFamily="66" charset="0"/>
              </a:rPr>
              <a:t>-Soit à l’écoute des soucis de la personne</a:t>
            </a:r>
          </a:p>
          <a:p>
            <a:pPr algn="just">
              <a:defRPr/>
            </a:pPr>
            <a:r>
              <a:rPr lang="fr-FR" sz="1500" dirty="0" smtClean="0">
                <a:latin typeface="Comic Sans MS" pitchFamily="66" charset="0"/>
              </a:rPr>
              <a:t>-Comprend que la personne, bien qu’elle ait l’air en bonne santé, est toujours malade</a:t>
            </a:r>
          </a:p>
          <a:p>
            <a:pPr algn="just">
              <a:defRPr/>
            </a:pPr>
            <a:r>
              <a:rPr lang="fr-FR" sz="1500" dirty="0" smtClean="0">
                <a:latin typeface="Comic Sans MS" pitchFamily="66" charset="0"/>
              </a:rPr>
              <a:t>-Apprécie les souhaits de la personne</a:t>
            </a:r>
          </a:p>
          <a:p>
            <a:pPr algn="just">
              <a:defRPr/>
            </a:pPr>
            <a:r>
              <a:rPr lang="fr-FR" sz="1500" dirty="0" smtClean="0">
                <a:latin typeface="Comic Sans MS" pitchFamily="66" charset="0"/>
              </a:rPr>
              <a:t>-Pratique la politique de la porte ouverte afin que la personne puisse systématiquement venir le voir en cas de souci</a:t>
            </a:r>
          </a:p>
          <a:p>
            <a:pPr algn="just">
              <a:defRPr/>
            </a:pPr>
            <a:r>
              <a:rPr lang="fr-FR" sz="1500" dirty="0" smtClean="0">
                <a:latin typeface="Comic Sans MS" pitchFamily="66" charset="0"/>
              </a:rPr>
              <a:t>-Adapte son approche pour être plus à l’écoute de la personne</a:t>
            </a:r>
          </a:p>
          <a:p>
            <a:pPr algn="just">
              <a:defRPr/>
            </a:pPr>
            <a:r>
              <a:rPr lang="fr-FR" sz="1500" dirty="0" smtClean="0">
                <a:latin typeface="Comic Sans MS" pitchFamily="66" charset="0"/>
              </a:rPr>
              <a:t>-Permet à la personne de maintenir un certain degré de normalité</a:t>
            </a:r>
          </a:p>
          <a:p>
            <a:pPr algn="just">
              <a:defRPr/>
            </a:pPr>
            <a:r>
              <a:rPr lang="fr-FR" sz="1500" dirty="0" smtClean="0">
                <a:latin typeface="Comic Sans MS" pitchFamily="66" charset="0"/>
              </a:rPr>
              <a:t>-Rend rapidement à la personne par téléphone ou par email lorsqu’elle a un souci</a:t>
            </a:r>
          </a:p>
          <a:p>
            <a:pPr algn="just">
              <a:defRPr/>
            </a:pPr>
            <a:r>
              <a:rPr lang="fr-FR" sz="1500" dirty="0" smtClean="0">
                <a:latin typeface="Comic Sans MS" pitchFamily="66" charset="0"/>
              </a:rPr>
              <a:t>-Assume la responsabilité de la réadaptation de la personne</a:t>
            </a:r>
          </a:p>
          <a:p>
            <a:pPr algn="just">
              <a:defRPr/>
            </a:pPr>
            <a:r>
              <a:rPr lang="fr-FR" sz="1500" dirty="0" smtClean="0">
                <a:latin typeface="Comic Sans MS" pitchFamily="66" charset="0"/>
              </a:rPr>
              <a:t>-Reconnait l’impact que la maladie de la personne a sur elle</a:t>
            </a:r>
          </a:p>
          <a:p>
            <a:pPr algn="just">
              <a:defRPr/>
            </a:pPr>
            <a:r>
              <a:rPr lang="fr-FR" sz="1500" dirty="0" smtClean="0">
                <a:latin typeface="Comic Sans MS" pitchFamily="66" charset="0"/>
              </a:rPr>
              <a:t>-Reste positif avec la personne tout au long de sa réadaptation</a:t>
            </a:r>
          </a:p>
          <a:p>
            <a:pPr>
              <a:defRPr/>
            </a:pPr>
            <a:endParaRPr lang="fr-FR" sz="1600" dirty="0" smtClean="0"/>
          </a:p>
          <a:p>
            <a:pPr>
              <a:defRPr/>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09600" y="609600"/>
            <a:ext cx="7772400" cy="1295400"/>
          </a:xfrm>
          <a:solidFill>
            <a:schemeClr val="accent5">
              <a:lumMod val="90000"/>
            </a:schemeClr>
          </a:solidFill>
        </p:spPr>
        <p:txBody>
          <a:bodyPr/>
          <a:lstStyle/>
          <a:p>
            <a:pPr algn="just" eaLnBrk="1" hangingPunct="1">
              <a:defRPr/>
            </a:pPr>
            <a:r>
              <a:rPr lang="fr-FR" dirty="0" smtClean="0"/>
              <a:t>  </a:t>
            </a:r>
            <a:br>
              <a:rPr lang="fr-FR" dirty="0" smtClean="0"/>
            </a:br>
            <a:r>
              <a:rPr lang="fr-FR" sz="2000" b="1" dirty="0" smtClean="0">
                <a:latin typeface="Comic Sans MS" pitchFamily="66" charset="0"/>
              </a:rPr>
              <a:t>Selon l'Organisation Mondiale de la Santé (OMS) </a:t>
            </a:r>
            <a:r>
              <a:rPr lang="fr-FR" sz="1800" dirty="0" smtClean="0">
                <a:latin typeface="Comic Sans MS" pitchFamily="66" charset="0"/>
              </a:rPr>
              <a:t/>
            </a:r>
            <a:br>
              <a:rPr lang="fr-FR" sz="1800" dirty="0" smtClean="0">
                <a:latin typeface="Comic Sans MS" pitchFamily="66" charset="0"/>
              </a:rPr>
            </a:br>
            <a:r>
              <a:rPr lang="fr-FR" sz="1800" dirty="0" smtClean="0">
                <a:latin typeface="Comic Sans MS" pitchFamily="66" charset="0"/>
              </a:rPr>
              <a:t/>
            </a:r>
            <a:br>
              <a:rPr lang="fr-FR" sz="1800" dirty="0" smtClean="0">
                <a:latin typeface="Comic Sans MS" pitchFamily="66" charset="0"/>
              </a:rPr>
            </a:br>
            <a:r>
              <a:rPr lang="fr-FR" sz="1800" u="sng" dirty="0" smtClean="0">
                <a:solidFill>
                  <a:srgbClr val="0070C0"/>
                </a:solidFill>
                <a:latin typeface="Comic Sans MS" pitchFamily="66" charset="0"/>
              </a:rPr>
              <a:t>La maladie chronique est: "un problème de santé qui nécessite une prise en charge sur une période de plusieurs années ou plusieurs décennies</a:t>
            </a:r>
            <a:r>
              <a:rPr lang="fr-FR" sz="1800" dirty="0" smtClean="0">
                <a:solidFill>
                  <a:srgbClr val="0070C0"/>
                </a:solidFill>
                <a:latin typeface="Comic Sans MS" pitchFamily="66" charset="0"/>
              </a:rPr>
              <a:t>."</a:t>
            </a:r>
            <a:r>
              <a:rPr lang="fr-FR" dirty="0" smtClean="0">
                <a:latin typeface="Comic Sans MS" pitchFamily="66" charset="0"/>
              </a:rPr>
              <a:t/>
            </a:r>
            <a:br>
              <a:rPr lang="fr-FR" dirty="0" smtClean="0">
                <a:latin typeface="Comic Sans MS" pitchFamily="66" charset="0"/>
              </a:rPr>
            </a:br>
            <a:endParaRPr lang="fr-FR" dirty="0">
              <a:latin typeface="Comic Sans MS" pitchFamily="66" charset="0"/>
            </a:endParaRPr>
          </a:p>
        </p:txBody>
      </p:sp>
      <p:sp>
        <p:nvSpPr>
          <p:cNvPr id="3" name="Sous-titre 2"/>
          <p:cNvSpPr>
            <a:spLocks noGrp="1"/>
          </p:cNvSpPr>
          <p:nvPr>
            <p:ph type="subTitle" idx="1"/>
          </p:nvPr>
        </p:nvSpPr>
        <p:spPr>
          <a:xfrm>
            <a:off x="762000" y="2209800"/>
            <a:ext cx="7696200" cy="3505200"/>
          </a:xfrm>
          <a:solidFill>
            <a:schemeClr val="accent3">
              <a:lumMod val="85000"/>
            </a:schemeClr>
          </a:solidFill>
        </p:spPr>
        <p:txBody>
          <a:bodyPr/>
          <a:lstStyle/>
          <a:p>
            <a:pPr algn="l" eaLnBrk="1" hangingPunct="1">
              <a:lnSpc>
                <a:spcPct val="90000"/>
              </a:lnSpc>
              <a:defRPr/>
            </a:pPr>
            <a:endParaRPr lang="fr-FR" sz="1800" dirty="0" smtClean="0">
              <a:latin typeface="Comic Sans MS" pitchFamily="66" charset="0"/>
            </a:endParaRPr>
          </a:p>
          <a:p>
            <a:pPr algn="l" eaLnBrk="1" hangingPunct="1">
              <a:lnSpc>
                <a:spcPct val="90000"/>
              </a:lnSpc>
              <a:defRPr/>
            </a:pPr>
            <a:r>
              <a:rPr lang="fr-FR" sz="1800" dirty="0" smtClean="0">
                <a:latin typeface="Comic Sans MS" pitchFamily="66" charset="0"/>
              </a:rPr>
              <a:t>Plus précisément les maladies chroniques </a:t>
            </a:r>
            <a:r>
              <a:rPr lang="fr-FR" sz="1800" dirty="0" smtClean="0">
                <a:solidFill>
                  <a:srgbClr val="0070C0"/>
                </a:solidFill>
                <a:latin typeface="Comic Sans MS" pitchFamily="66" charset="0"/>
              </a:rPr>
              <a:t>sont définies par :</a:t>
            </a:r>
          </a:p>
          <a:p>
            <a:pPr algn="l" eaLnBrk="1" hangingPunct="1">
              <a:lnSpc>
                <a:spcPct val="90000"/>
              </a:lnSpc>
              <a:defRPr/>
            </a:pPr>
            <a:endParaRPr lang="fr-FR" sz="1800" dirty="0" smtClean="0">
              <a:solidFill>
                <a:srgbClr val="0070C0"/>
              </a:solidFill>
              <a:latin typeface="Comic Sans MS" pitchFamily="66" charset="0"/>
            </a:endParaRPr>
          </a:p>
          <a:p>
            <a:pPr algn="l" eaLnBrk="1" hangingPunct="1">
              <a:lnSpc>
                <a:spcPct val="90000"/>
              </a:lnSpc>
              <a:defRPr/>
            </a:pPr>
            <a:r>
              <a:rPr lang="fr-FR" sz="1800" u="sng" dirty="0" smtClean="0">
                <a:solidFill>
                  <a:srgbClr val="0070C0"/>
                </a:solidFill>
                <a:latin typeface="Comic Sans MS" pitchFamily="66" charset="0"/>
              </a:rPr>
              <a:t>- la présence d’une cause organique, psychologique ou cognitive ;</a:t>
            </a:r>
            <a:br>
              <a:rPr lang="fr-FR" sz="1800" u="sng" dirty="0" smtClean="0">
                <a:solidFill>
                  <a:srgbClr val="0070C0"/>
                </a:solidFill>
                <a:latin typeface="Comic Sans MS" pitchFamily="66" charset="0"/>
              </a:rPr>
            </a:br>
            <a:r>
              <a:rPr lang="fr-FR" sz="1800" u="sng" dirty="0" smtClean="0">
                <a:solidFill>
                  <a:srgbClr val="0070C0"/>
                </a:solidFill>
                <a:latin typeface="Comic Sans MS" pitchFamily="66" charset="0"/>
              </a:rPr>
              <a:t>- une ancienneté de plusieurs mois ;</a:t>
            </a:r>
            <a:br>
              <a:rPr lang="fr-FR" sz="1800" u="sng" dirty="0" smtClean="0">
                <a:solidFill>
                  <a:srgbClr val="0070C0"/>
                </a:solidFill>
                <a:latin typeface="Comic Sans MS" pitchFamily="66" charset="0"/>
              </a:rPr>
            </a:br>
            <a:r>
              <a:rPr lang="fr-FR" sz="1800" u="sng" dirty="0" smtClean="0">
                <a:solidFill>
                  <a:srgbClr val="0070C0"/>
                </a:solidFill>
                <a:latin typeface="Comic Sans MS" pitchFamily="66" charset="0"/>
              </a:rPr>
              <a:t>- le retentissement de la maladie sur la vie quotidienne : </a:t>
            </a:r>
          </a:p>
          <a:p>
            <a:pPr algn="l" eaLnBrk="1" hangingPunct="1">
              <a:lnSpc>
                <a:spcPct val="90000"/>
              </a:lnSpc>
              <a:buFont typeface="Wingdings" pitchFamily="2" charset="2"/>
              <a:buChar char="Ø"/>
              <a:defRPr/>
            </a:pPr>
            <a:r>
              <a:rPr lang="fr-FR" sz="1800" u="sng" dirty="0" smtClean="0">
                <a:solidFill>
                  <a:srgbClr val="0070C0"/>
                </a:solidFill>
                <a:latin typeface="Comic Sans MS" pitchFamily="66" charset="0"/>
              </a:rPr>
              <a:t> limitation fonctionnelle: des activités, de la participation à la vie sociale ; </a:t>
            </a:r>
          </a:p>
          <a:p>
            <a:pPr algn="l" eaLnBrk="1" hangingPunct="1">
              <a:lnSpc>
                <a:spcPct val="90000"/>
              </a:lnSpc>
              <a:buFont typeface="Wingdings" pitchFamily="2" charset="2"/>
              <a:buChar char="Ø"/>
              <a:defRPr/>
            </a:pPr>
            <a:r>
              <a:rPr lang="fr-FR" sz="1800" u="sng" dirty="0" smtClean="0">
                <a:solidFill>
                  <a:srgbClr val="0070C0"/>
                </a:solidFill>
                <a:latin typeface="Comic Sans MS" pitchFamily="66" charset="0"/>
              </a:rPr>
              <a:t> dépendance vis-à-vis d’un médicament, d’un régime, d’une technologie médicale, d’un appareillage, d’une assistance personnelle ; </a:t>
            </a:r>
          </a:p>
          <a:p>
            <a:pPr algn="l" eaLnBrk="1" hangingPunct="1">
              <a:lnSpc>
                <a:spcPct val="90000"/>
              </a:lnSpc>
              <a:buFont typeface="Wingdings" pitchFamily="2" charset="2"/>
              <a:buChar char="Ø"/>
              <a:defRPr/>
            </a:pPr>
            <a:r>
              <a:rPr lang="fr-FR" sz="1800" u="sng" dirty="0" smtClean="0">
                <a:solidFill>
                  <a:srgbClr val="0070C0"/>
                </a:solidFill>
                <a:latin typeface="Comic Sans MS" pitchFamily="66" charset="0"/>
              </a:rPr>
              <a:t> besoin de soins médicaux ou paramédicaux, d’aide psychologique, d’éducation ou d’adaptation.</a:t>
            </a:r>
          </a:p>
          <a:p>
            <a:pPr>
              <a:defRPr/>
            </a:pPr>
            <a:endParaRPr lang="fr-F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38200" y="1295400"/>
            <a:ext cx="7696200" cy="1905000"/>
          </a:xfrm>
          <a:solidFill>
            <a:schemeClr val="bg1">
              <a:lumMod val="95000"/>
            </a:schemeClr>
          </a:solidFill>
        </p:spPr>
        <p:txBody>
          <a:bodyPr/>
          <a:lstStyle/>
          <a:p>
            <a:pPr algn="just">
              <a:defRPr/>
            </a:pPr>
            <a:endParaRPr lang="fr-FR" sz="1600" u="sng" dirty="0" smtClean="0"/>
          </a:p>
          <a:p>
            <a:pPr algn="just">
              <a:defRPr/>
            </a:pPr>
            <a:r>
              <a:rPr lang="fr-FR" sz="1500" u="sng" dirty="0" smtClean="0">
                <a:latin typeface="Comic Sans MS" pitchFamily="66" charset="0"/>
              </a:rPr>
              <a:t>c- Maitrise de la réglementation et des procédures, le responsable/dirigeant :</a:t>
            </a:r>
            <a:endParaRPr lang="fr-FR" sz="1500" dirty="0" smtClean="0">
              <a:latin typeface="Comic Sans MS" pitchFamily="66" charset="0"/>
            </a:endParaRPr>
          </a:p>
          <a:p>
            <a:pPr algn="just">
              <a:defRPr/>
            </a:pPr>
            <a:endParaRPr lang="fr-FR" sz="1500" dirty="0" smtClean="0">
              <a:latin typeface="Comic Sans MS" pitchFamily="66" charset="0"/>
            </a:endParaRPr>
          </a:p>
          <a:p>
            <a:pPr algn="just">
              <a:defRPr/>
            </a:pPr>
            <a:r>
              <a:rPr lang="fr-FR" sz="1500" dirty="0" smtClean="0">
                <a:latin typeface="Comic Sans MS" pitchFamily="66" charset="0"/>
              </a:rPr>
              <a:t>- Montre qu’il connait ses responsabilités juridiques en la matière</a:t>
            </a:r>
          </a:p>
          <a:p>
            <a:pPr algn="just">
              <a:defRPr/>
            </a:pPr>
            <a:r>
              <a:rPr lang="fr-FR" sz="1500" dirty="0" smtClean="0">
                <a:latin typeface="Comic Sans MS" pitchFamily="66" charset="0"/>
              </a:rPr>
              <a:t>- Comprend la nécessité de réaliser des ajustements raisonnables en vertu de la loi</a:t>
            </a:r>
          </a:p>
          <a:p>
            <a:pPr algn="just">
              <a:defRPr/>
            </a:pPr>
            <a:r>
              <a:rPr lang="fr-FR" sz="1500" dirty="0" smtClean="0">
                <a:latin typeface="Comic Sans MS" pitchFamily="66" charset="0"/>
              </a:rPr>
              <a:t>- Suit correctement les procédures d’organisation.</a:t>
            </a:r>
          </a:p>
          <a:p>
            <a:pPr>
              <a:defRPr/>
            </a:pPr>
            <a:endParaRPr lang="fr-F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re 1"/>
          <p:cNvSpPr>
            <a:spLocks noGrp="1"/>
          </p:cNvSpPr>
          <p:nvPr>
            <p:ph type="ctrTitle"/>
          </p:nvPr>
        </p:nvSpPr>
        <p:spPr>
          <a:xfrm>
            <a:off x="685800" y="609600"/>
            <a:ext cx="7772400" cy="2057400"/>
          </a:xfrm>
          <a:blipFill dpi="0" rotWithShape="1">
            <a:blip r:embed="rId2" cstate="print"/>
            <a:srcRect/>
            <a:tile tx="0" ty="0" sx="100000" sy="100000" flip="none" algn="tl"/>
          </a:blipFill>
        </p:spPr>
        <p:txBody>
          <a:bodyPr/>
          <a:lstStyle/>
          <a:p>
            <a:r>
              <a:rPr lang="fr-FR" sz="2200" b="1" dirty="0" smtClean="0">
                <a:latin typeface="Comic Sans MS" pitchFamily="66" charset="0"/>
              </a:rPr>
              <a:t>Prévenir le risque de désinsertion professionnelle, </a:t>
            </a:r>
            <a:br>
              <a:rPr lang="fr-FR" sz="2200" b="1" dirty="0" smtClean="0">
                <a:latin typeface="Comic Sans MS" pitchFamily="66" charset="0"/>
              </a:rPr>
            </a:br>
            <a:r>
              <a:rPr lang="fr-FR" sz="2200" b="1" dirty="0" smtClean="0">
                <a:latin typeface="Comic Sans MS" pitchFamily="66" charset="0"/>
              </a:rPr>
              <a:t>c’est </a:t>
            </a:r>
            <a:r>
              <a:rPr lang="fr-FR" sz="2200" b="1" u="sng" dirty="0" smtClean="0">
                <a:latin typeface="Comic Sans MS" pitchFamily="66" charset="0"/>
              </a:rPr>
              <a:t>offrir</a:t>
            </a:r>
            <a:r>
              <a:rPr lang="fr-FR" sz="2200" b="1" dirty="0" smtClean="0">
                <a:latin typeface="Comic Sans MS" pitchFamily="66" charset="0"/>
              </a:rPr>
              <a:t> à la personne malade </a:t>
            </a:r>
            <a:r>
              <a:rPr lang="fr-FR" sz="2200" b="1" u="sng" dirty="0" smtClean="0">
                <a:latin typeface="Comic Sans MS" pitchFamily="66" charset="0"/>
              </a:rPr>
              <a:t>un milieu inclusif</a:t>
            </a:r>
            <a:endParaRPr lang="fr-FR" sz="2200" dirty="0" smtClean="0"/>
          </a:p>
        </p:txBody>
      </p:sp>
      <p:sp>
        <p:nvSpPr>
          <p:cNvPr id="73731" name="Sous-titre 2"/>
          <p:cNvSpPr>
            <a:spLocks noGrp="1"/>
          </p:cNvSpPr>
          <p:nvPr>
            <p:ph type="subTitle" idx="1"/>
          </p:nvPr>
        </p:nvSpPr>
        <p:spPr>
          <a:xfrm>
            <a:off x="685800" y="3048000"/>
            <a:ext cx="7772400" cy="1371600"/>
          </a:xfrm>
          <a:blipFill dpi="0" rotWithShape="1">
            <a:blip r:embed="rId3" cstate="print"/>
            <a:srcRect/>
            <a:tile tx="0" ty="0" sx="100000" sy="100000" flip="none" algn="tl"/>
          </a:blipFill>
        </p:spPr>
        <p:txBody>
          <a:bodyPr/>
          <a:lstStyle/>
          <a:p>
            <a:r>
              <a:rPr lang="fr-FR" sz="1900" b="1" dirty="0" smtClean="0">
                <a:latin typeface="Comic Sans MS" pitchFamily="66" charset="0"/>
              </a:rPr>
              <a:t>Un management proactif efficace aide l’entreprise               à transformer le défi en opportunité et à en tirer le maximum de profits, créant une croissance durable pour l'avenir.</a:t>
            </a:r>
          </a:p>
          <a:p>
            <a:endParaRPr lang="fr-FR"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14400"/>
            <a:ext cx="8229600" cy="3124200"/>
          </a:xfrm>
          <a:solidFill>
            <a:schemeClr val="bg1">
              <a:lumMod val="95000"/>
            </a:schemeClr>
          </a:solidFill>
        </p:spPr>
        <p:txBody>
          <a:bodyPr/>
          <a:lstStyle/>
          <a:p>
            <a:pPr algn="just">
              <a:spcBef>
                <a:spcPct val="20000"/>
              </a:spcBef>
              <a:defRPr/>
            </a:pPr>
            <a:r>
              <a:rPr lang="fr-FR" sz="3600" b="1" u="sng" dirty="0" smtClean="0">
                <a:solidFill>
                  <a:schemeClr val="tx1"/>
                </a:solidFill>
                <a:latin typeface="Comic Sans MS" pitchFamily="66" charset="0"/>
              </a:rPr>
              <a:t/>
            </a:r>
            <a:br>
              <a:rPr lang="fr-FR" sz="3600" b="1" u="sng" dirty="0" smtClean="0">
                <a:solidFill>
                  <a:schemeClr val="tx1"/>
                </a:solidFill>
                <a:latin typeface="Comic Sans MS" pitchFamily="66" charset="0"/>
              </a:rPr>
            </a:br>
            <a:r>
              <a:rPr lang="fr-FR" sz="3600" b="1" u="sng" dirty="0" smtClean="0">
                <a:solidFill>
                  <a:schemeClr val="tx1"/>
                </a:solidFill>
                <a:latin typeface="Comic Sans MS" pitchFamily="66" charset="0"/>
              </a:rPr>
              <a:t>Proposition</a:t>
            </a:r>
            <a:r>
              <a:rPr lang="fr-FR" sz="2800" b="1" u="sng" dirty="0" smtClean="0">
                <a:solidFill>
                  <a:schemeClr val="tx1"/>
                </a:solidFill>
                <a:latin typeface="Comic Sans MS" pitchFamily="66" charset="0"/>
              </a:rPr>
              <a:t/>
            </a:r>
            <a:br>
              <a:rPr lang="fr-FR" sz="2800" b="1" u="sng" dirty="0" smtClean="0">
                <a:solidFill>
                  <a:schemeClr val="tx1"/>
                </a:solidFill>
                <a:latin typeface="Comic Sans MS" pitchFamily="66" charset="0"/>
              </a:rPr>
            </a:br>
            <a:r>
              <a:rPr lang="fr-FR" sz="2800" b="1" u="sng" dirty="0" smtClean="0">
                <a:solidFill>
                  <a:schemeClr val="tx1"/>
                </a:solidFill>
                <a:latin typeface="Comic Sans MS" pitchFamily="66" charset="0"/>
              </a:rPr>
              <a:t/>
            </a:r>
            <a:br>
              <a:rPr lang="fr-FR" sz="2800" b="1" u="sng" dirty="0" smtClean="0">
                <a:solidFill>
                  <a:schemeClr val="tx1"/>
                </a:solidFill>
                <a:latin typeface="Comic Sans MS" pitchFamily="66" charset="0"/>
              </a:rPr>
            </a:br>
            <a:r>
              <a:rPr lang="fr-FR" sz="2000" dirty="0" smtClean="0">
                <a:latin typeface="Comic Sans MS" pitchFamily="66" charset="0"/>
              </a:rPr>
              <a:t>Un prélèvement d’une cotisation pour maladies chroniques:   une cotisation (d’un taux symbolique) incitative à une culture de bonne santé au travail, restituée à la personne lors de son départ à la retraite sans atteinte d’aucune maladie chronique.</a:t>
            </a:r>
            <a:r>
              <a:rPr lang="fr-FR" sz="2400" dirty="0" smtClean="0"/>
              <a:t/>
            </a:r>
            <a:br>
              <a:rPr lang="fr-FR" sz="2400" dirty="0" smtClean="0"/>
            </a:br>
            <a:r>
              <a:rPr lang="fr-FR" dirty="0" smtClean="0">
                <a:solidFill>
                  <a:schemeClr val="tx1"/>
                </a:solidFill>
                <a:latin typeface="Comic Sans MS" pitchFamily="66" charset="0"/>
              </a:rPr>
              <a:t/>
            </a:r>
            <a:br>
              <a:rPr lang="fr-FR" dirty="0" smtClean="0">
                <a:solidFill>
                  <a:schemeClr val="tx1"/>
                </a:solidFill>
                <a:latin typeface="Comic Sans MS" pitchFamily="66" charset="0"/>
              </a:rPr>
            </a:br>
            <a:endParaRPr lang="fr-F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066800" y="1143000"/>
            <a:ext cx="7391400" cy="2209800"/>
          </a:xfrm>
          <a:gradFill rotWithShape="1">
            <a:gsLst>
              <a:gs pos="0">
                <a:srgbClr val="FFEFD1"/>
              </a:gs>
              <a:gs pos="64999">
                <a:srgbClr val="F0EBD5"/>
              </a:gs>
              <a:gs pos="100000">
                <a:srgbClr val="D1C39F"/>
              </a:gs>
            </a:gsLst>
            <a:lin ang="5400000" scaled="0"/>
          </a:gradFill>
          <a:effectLst>
            <a:outerShdw blurRad="50800" dist="38100" dir="8100000" algn="tr" rotWithShape="0">
              <a:prstClr val="black">
                <a:alpha val="40000"/>
              </a:prstClr>
            </a:outerShdw>
          </a:effectLst>
          <a:scene3d>
            <a:camera prst="legacyObliqueBottomLeft"/>
            <a:lightRig rig="legacyFlat3" dir="t"/>
          </a:scene3d>
          <a:sp3d extrusionH="430200" prstMaterial="legacyMatte">
            <a:bevelT w="13500" h="13500" prst="angle"/>
            <a:bevelB w="13500" h="13500" prst="angle"/>
            <a:extrusionClr>
              <a:srgbClr val="F7F7A7"/>
            </a:extrusionClr>
          </a:sp3d>
        </p:spPr>
        <p:txBody>
          <a:bodyPr>
            <a:flatTx/>
          </a:bodyPr>
          <a:lstStyle/>
          <a:p>
            <a:pPr algn="l">
              <a:defRPr/>
            </a:pPr>
            <a:r>
              <a:rPr lang="fr-FR" dirty="0" smtClean="0">
                <a:latin typeface="Comic Sans MS" pitchFamily="66" charset="0"/>
              </a:rPr>
              <a:t>Merci pour votre attention</a:t>
            </a:r>
            <a:endParaRPr lang="fr-FR" dirty="0">
              <a:latin typeface="Comic Sans MS" pitchFamily="66" charset="0"/>
            </a:endParaRPr>
          </a:p>
        </p:txBody>
      </p:sp>
      <p:sp>
        <p:nvSpPr>
          <p:cNvPr id="75779" name="Rectangle 3"/>
          <p:cNvSpPr>
            <a:spLocks noGrp="1" noChangeArrowheads="1"/>
          </p:cNvSpPr>
          <p:nvPr>
            <p:ph type="subTitle" idx="1"/>
          </p:nvPr>
        </p:nvSpPr>
        <p:spPr>
          <a:xfrm>
            <a:off x="5029200" y="5715000"/>
            <a:ext cx="3810000" cy="533400"/>
          </a:xfrm>
          <a:gradFill rotWithShape="1">
            <a:gsLst>
              <a:gs pos="0">
                <a:srgbClr val="8488C4"/>
              </a:gs>
              <a:gs pos="53000">
                <a:srgbClr val="D4DEFF"/>
              </a:gs>
              <a:gs pos="83000">
                <a:srgbClr val="D4DEFF"/>
              </a:gs>
              <a:gs pos="100000">
                <a:srgbClr val="96AB94"/>
              </a:gs>
            </a:gsLst>
            <a:lin ang="18900000"/>
          </a:gradFill>
          <a:scene3d>
            <a:camera prst="legacyObliqueTopRight"/>
            <a:lightRig rig="legacyFlat3" dir="b"/>
          </a:scene3d>
          <a:sp3d extrusionH="430200" prstMaterial="legacyMatte">
            <a:bevelT w="13500" h="13500" prst="angle"/>
            <a:bevelB w="13500" h="13500" prst="angle"/>
            <a:extrusionClr>
              <a:schemeClr val="accent1"/>
            </a:extrusionClr>
          </a:sp3d>
        </p:spPr>
        <p:txBody>
          <a:bodyPr>
            <a:flatTx/>
          </a:bodyPr>
          <a:lstStyle/>
          <a:p>
            <a:pPr algn="r" eaLnBrk="1" hangingPunct="1">
              <a:lnSpc>
                <a:spcPct val="80000"/>
              </a:lnSpc>
            </a:pPr>
            <a:r>
              <a:rPr lang="fr-FR" sz="2400" smtClean="0">
                <a:latin typeface="Comic Sans MS" pitchFamily="66" charset="0"/>
              </a:rPr>
              <a:t>Ahmed Toufik BE</a:t>
            </a:r>
            <a:r>
              <a:rPr lang="fr-FR" sz="2400" smtClean="0"/>
              <a:t>NSAID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ZoneTexte 1"/>
          <p:cNvSpPr txBox="1">
            <a:spLocks noChangeArrowheads="1"/>
          </p:cNvSpPr>
          <p:nvPr/>
        </p:nvSpPr>
        <p:spPr bwMode="auto">
          <a:xfrm>
            <a:off x="762000" y="762000"/>
            <a:ext cx="7924800" cy="5586413"/>
          </a:xfrm>
          <a:prstGeom prst="rect">
            <a:avLst/>
          </a:prstGeom>
          <a:gradFill rotWithShape="1">
            <a:gsLst>
              <a:gs pos="0">
                <a:srgbClr val="749588"/>
              </a:gs>
              <a:gs pos="50000">
                <a:srgbClr val="A8D7C4"/>
              </a:gs>
              <a:gs pos="100000">
                <a:srgbClr val="C8FFEA"/>
              </a:gs>
            </a:gsLst>
            <a:lin ang="18900000" scaled="1"/>
          </a:gradFill>
          <a:ln w="9525">
            <a:noFill/>
            <a:miter lim="800000"/>
            <a:headEnd/>
            <a:tailEnd/>
          </a:ln>
        </p:spPr>
        <p:txBody>
          <a:bodyPr>
            <a:spAutoFit/>
          </a:bodyPr>
          <a:lstStyle/>
          <a:p>
            <a:endParaRPr lang="fr-FR" sz="1700" dirty="0">
              <a:solidFill>
                <a:schemeClr val="tx2"/>
              </a:solidFill>
              <a:latin typeface="Comic Sans MS" pitchFamily="66" charset="0"/>
            </a:endParaRPr>
          </a:p>
          <a:p>
            <a:r>
              <a:rPr lang="fr-FR" sz="1700" u="sng" dirty="0">
                <a:solidFill>
                  <a:srgbClr val="0070C0"/>
                </a:solidFill>
                <a:latin typeface="Comic Sans MS" pitchFamily="66" charset="0"/>
              </a:rPr>
              <a:t>Cette définition rassemble des maladies très diverses, comme </a:t>
            </a:r>
            <a:r>
              <a:rPr lang="fr-FR" sz="1700" b="1" u="sng" dirty="0">
                <a:solidFill>
                  <a:srgbClr val="0070C0"/>
                </a:solidFill>
                <a:latin typeface="Comic Sans MS" pitchFamily="66" charset="0"/>
              </a:rPr>
              <a:t>les maladies transmissibles et non transmissibles, certaines maladies mentales et des altérations anatomiques et fonctionnelles.</a:t>
            </a:r>
            <a:r>
              <a:rPr lang="fr-FR" sz="1700" dirty="0">
                <a:solidFill>
                  <a:schemeClr val="tx2"/>
                </a:solidFill>
                <a:latin typeface="Comic Sans MS" pitchFamily="66" charset="0"/>
              </a:rPr>
              <a:t/>
            </a:r>
            <a:br>
              <a:rPr lang="fr-FR" sz="1700" dirty="0">
                <a:solidFill>
                  <a:schemeClr val="tx2"/>
                </a:solidFill>
                <a:latin typeface="Comic Sans MS" pitchFamily="66" charset="0"/>
              </a:rPr>
            </a:br>
            <a:endParaRPr lang="fr-FR" sz="1700" dirty="0">
              <a:solidFill>
                <a:schemeClr val="tx2"/>
              </a:solidFill>
              <a:latin typeface="Comic Sans MS" pitchFamily="66" charset="0"/>
            </a:endParaRPr>
          </a:p>
          <a:p>
            <a:pPr algn="just"/>
            <a:r>
              <a:rPr lang="fr-FR" sz="1700" dirty="0">
                <a:solidFill>
                  <a:schemeClr val="tx2"/>
                </a:solidFill>
                <a:latin typeface="Comic Sans MS" pitchFamily="66" charset="0"/>
              </a:rPr>
              <a:t>Les maladies chroniques comprennent :</a:t>
            </a:r>
          </a:p>
          <a:p>
            <a:pPr algn="just"/>
            <a:r>
              <a:rPr lang="fr-FR" sz="1700" dirty="0">
                <a:solidFill>
                  <a:schemeClr val="tx2"/>
                </a:solidFill>
                <a:latin typeface="Comic Sans MS" pitchFamily="66" charset="0"/>
              </a:rPr>
              <a:t/>
            </a:r>
            <a:br>
              <a:rPr lang="fr-FR" sz="1700" dirty="0">
                <a:solidFill>
                  <a:schemeClr val="tx2"/>
                </a:solidFill>
                <a:latin typeface="Comic Sans MS" pitchFamily="66" charset="0"/>
              </a:rPr>
            </a:br>
            <a:r>
              <a:rPr lang="fr-FR" sz="1700" dirty="0">
                <a:solidFill>
                  <a:schemeClr val="tx2"/>
                </a:solidFill>
                <a:latin typeface="Comic Sans MS" pitchFamily="66" charset="0"/>
              </a:rPr>
              <a:t>- des maladies comme l’insuffisance rénale chronique, les bronchites chroniques, l’asthme, les maladies cardio-vasculaires, le cancer ou le diabète, des maladies lourdement handicapantes, comme la sclérose en plaques ;</a:t>
            </a:r>
            <a:br>
              <a:rPr lang="fr-FR" sz="1700" dirty="0">
                <a:solidFill>
                  <a:schemeClr val="tx2"/>
                </a:solidFill>
                <a:latin typeface="Comic Sans MS" pitchFamily="66" charset="0"/>
              </a:rPr>
            </a:br>
            <a:r>
              <a:rPr lang="fr-FR" sz="1700" dirty="0">
                <a:solidFill>
                  <a:schemeClr val="tx2"/>
                </a:solidFill>
                <a:latin typeface="Comic Sans MS" pitchFamily="66" charset="0"/>
              </a:rPr>
              <a:t>- des maladies rares, comme la mucoviscidose, la drépanocytose et les myopathies ;</a:t>
            </a:r>
            <a:br>
              <a:rPr lang="fr-FR" sz="1700" dirty="0">
                <a:solidFill>
                  <a:schemeClr val="tx2"/>
                </a:solidFill>
                <a:latin typeface="Comic Sans MS" pitchFamily="66" charset="0"/>
              </a:rPr>
            </a:br>
            <a:r>
              <a:rPr lang="fr-FR" sz="1700" dirty="0">
                <a:solidFill>
                  <a:schemeClr val="tx2"/>
                </a:solidFill>
                <a:latin typeface="Comic Sans MS" pitchFamily="66" charset="0"/>
              </a:rPr>
              <a:t>- des maladies transmissibles persistantes, comme le Sida ou l’hépatite C ;</a:t>
            </a:r>
            <a:br>
              <a:rPr lang="fr-FR" sz="1700" dirty="0">
                <a:solidFill>
                  <a:schemeClr val="tx2"/>
                </a:solidFill>
                <a:latin typeface="Comic Sans MS" pitchFamily="66" charset="0"/>
              </a:rPr>
            </a:br>
            <a:r>
              <a:rPr lang="fr-FR" sz="1700" dirty="0">
                <a:solidFill>
                  <a:schemeClr val="tx2"/>
                </a:solidFill>
                <a:latin typeface="Comic Sans MS" pitchFamily="66" charset="0"/>
              </a:rPr>
              <a:t>- enfin, des troubles mentaux de longue durée (dépression, schizophrénie, …)</a:t>
            </a:r>
            <a:br>
              <a:rPr lang="fr-FR" sz="1700" dirty="0">
                <a:solidFill>
                  <a:schemeClr val="tx2"/>
                </a:solidFill>
                <a:latin typeface="Comic Sans MS" pitchFamily="66" charset="0"/>
              </a:rPr>
            </a:br>
            <a:r>
              <a:rPr lang="fr-FR" sz="1700" dirty="0">
                <a:solidFill>
                  <a:schemeClr val="tx2"/>
                </a:solidFill>
                <a:latin typeface="Comic Sans MS" pitchFamily="66" charset="0"/>
              </a:rPr>
              <a:t> </a:t>
            </a:r>
            <a:br>
              <a:rPr lang="fr-FR" sz="1700" dirty="0">
                <a:solidFill>
                  <a:schemeClr val="tx2"/>
                </a:solidFill>
                <a:latin typeface="Comic Sans MS" pitchFamily="66" charset="0"/>
              </a:rPr>
            </a:br>
            <a:r>
              <a:rPr lang="fr-FR" sz="1700" b="1" dirty="0">
                <a:solidFill>
                  <a:schemeClr val="tx2"/>
                </a:solidFill>
                <a:latin typeface="Comic Sans MS" pitchFamily="66" charset="0"/>
              </a:rPr>
              <a:t>Ce sont des pathologies qui vont évoluer plus ou moins rapidement pendant plusieurs mois au minimum, au rythme de complications plus ou moins graves.</a:t>
            </a:r>
          </a:p>
          <a:p>
            <a:pPr algn="just"/>
            <a:r>
              <a:rPr lang="fr-FR" sz="1700" b="1" dirty="0">
                <a:solidFill>
                  <a:schemeClr val="tx2"/>
                </a:solidFill>
                <a:latin typeface="Comic Sans MS" pitchFamily="66" charset="0"/>
              </a:rPr>
              <a:t> .</a:t>
            </a:r>
            <a:r>
              <a:rPr lang="fr-FR" sz="1700" dirty="0">
                <a:solidFill>
                  <a:schemeClr val="tx2"/>
                </a:solidFill>
                <a:latin typeface="Comic Sans MS" pitchFamily="66" charset="0"/>
              </a:rPr>
              <a:t/>
            </a:r>
            <a:br>
              <a:rPr lang="fr-FR" sz="1700" dirty="0">
                <a:solidFill>
                  <a:schemeClr val="tx2"/>
                </a:solidFill>
                <a:latin typeface="Comic Sans MS" pitchFamily="66" charset="0"/>
              </a:rPr>
            </a:br>
            <a:r>
              <a:rPr lang="fr-FR" sz="1700" dirty="0">
                <a:solidFill>
                  <a:schemeClr val="tx2"/>
                </a:solidFill>
                <a:latin typeface="Comic Sans MS" pitchFamily="66" charset="0"/>
              </a:rPr>
              <a:t> </a:t>
            </a:r>
            <a:br>
              <a:rPr lang="fr-FR" sz="1700" dirty="0">
                <a:solidFill>
                  <a:schemeClr val="tx2"/>
                </a:solidFill>
                <a:latin typeface="Comic Sans MS" pitchFamily="66" charset="0"/>
              </a:rPr>
            </a:br>
            <a:r>
              <a:rPr lang="fr-FR" sz="1700" u="sng" dirty="0">
                <a:solidFill>
                  <a:srgbClr val="0070C0"/>
                </a:solidFill>
                <a:latin typeface="Comic Sans MS" pitchFamily="66" charset="0"/>
              </a:rPr>
              <a:t>Certains états de santé constituent un handicap.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ctrTitle"/>
          </p:nvPr>
        </p:nvSpPr>
        <p:spPr>
          <a:xfrm>
            <a:off x="609600" y="533400"/>
            <a:ext cx="7772400" cy="914400"/>
          </a:xfrm>
        </p:spPr>
        <p:txBody>
          <a:bodyPr/>
          <a:lstStyle/>
          <a:p>
            <a:r>
              <a:rPr lang="fr-FR" b="1" u="sng" dirty="0" smtClean="0">
                <a:latin typeface="Comic Sans MS" pitchFamily="66" charset="0"/>
              </a:rPr>
              <a:t>L’ HANDICAP</a:t>
            </a:r>
          </a:p>
        </p:txBody>
      </p:sp>
      <p:sp>
        <p:nvSpPr>
          <p:cNvPr id="10243" name="Sous-titre 2"/>
          <p:cNvSpPr>
            <a:spLocks noGrp="1"/>
          </p:cNvSpPr>
          <p:nvPr>
            <p:ph type="subTitle" idx="1"/>
          </p:nvPr>
        </p:nvSpPr>
        <p:spPr>
          <a:xfrm>
            <a:off x="685800" y="1600200"/>
            <a:ext cx="7543800" cy="4343400"/>
          </a:xfrm>
          <a:blipFill dpi="0" rotWithShape="1">
            <a:blip r:embed="rId2" cstate="print"/>
            <a:srcRect/>
            <a:tile tx="0" ty="0" sx="100000" sy="100000" flip="none" algn="tl"/>
          </a:blipFill>
        </p:spPr>
        <p:txBody>
          <a:bodyPr/>
          <a:lstStyle/>
          <a:p>
            <a:pPr algn="just" eaLnBrk="1" hangingPunct="1">
              <a:lnSpc>
                <a:spcPct val="80000"/>
              </a:lnSpc>
            </a:pPr>
            <a:r>
              <a:rPr lang="fr-FR" sz="2200" dirty="0" smtClean="0">
                <a:latin typeface="Comic Sans MS" pitchFamily="66" charset="0"/>
              </a:rPr>
              <a:t>Est défini par : </a:t>
            </a:r>
          </a:p>
          <a:p>
            <a:pPr algn="just" eaLnBrk="1" hangingPunct="1">
              <a:lnSpc>
                <a:spcPct val="80000"/>
              </a:lnSpc>
            </a:pPr>
            <a:r>
              <a:rPr lang="fr-FR" sz="2200" u="sng" dirty="0" smtClean="0">
                <a:latin typeface="Comic Sans MS" pitchFamily="66" charset="0"/>
              </a:rPr>
              <a:t>Toute </a:t>
            </a:r>
            <a:r>
              <a:rPr lang="fr-FR" sz="2200" b="1" u="sng" dirty="0" smtClean="0">
                <a:latin typeface="Comic Sans MS" pitchFamily="66" charset="0"/>
              </a:rPr>
              <a:t>limitation d'activité ou restriction de participation </a:t>
            </a:r>
            <a:r>
              <a:rPr lang="fr-FR" sz="2200" u="sng" dirty="0" smtClean="0">
                <a:latin typeface="Comic Sans MS" pitchFamily="66" charset="0"/>
              </a:rPr>
              <a:t>à la vie en société subie dans son environnement par une personne en raison d'une </a:t>
            </a:r>
            <a:r>
              <a:rPr lang="fr-FR" sz="2200" b="1" u="sng" dirty="0" smtClean="0">
                <a:latin typeface="Comic Sans MS" pitchFamily="66" charset="0"/>
              </a:rPr>
              <a:t>altération substantielle, durable ou définitive </a:t>
            </a:r>
            <a:r>
              <a:rPr lang="fr-FR" sz="2200" u="sng" dirty="0" smtClean="0">
                <a:latin typeface="Comic Sans MS" pitchFamily="66" charset="0"/>
              </a:rPr>
              <a:t>d'une ou plusieurs fonctions physiques, sensorielles, mentales, cognitives ou psychiques, d'un </a:t>
            </a:r>
            <a:r>
              <a:rPr lang="fr-FR" sz="2200" u="sng" dirty="0" err="1" smtClean="0">
                <a:latin typeface="Comic Sans MS" pitchFamily="66" charset="0"/>
              </a:rPr>
              <a:t>polyhandicap</a:t>
            </a:r>
            <a:r>
              <a:rPr lang="fr-FR" sz="2200" u="sng" dirty="0" smtClean="0">
                <a:latin typeface="Comic Sans MS" pitchFamily="66" charset="0"/>
              </a:rPr>
              <a:t> ou d'un trouble de santé invalidant.</a:t>
            </a:r>
          </a:p>
          <a:p>
            <a:pPr algn="just" eaLnBrk="1" hangingPunct="1">
              <a:lnSpc>
                <a:spcPct val="80000"/>
              </a:lnSpc>
            </a:pPr>
            <a:endParaRPr lang="fr-FR" sz="800" dirty="0" smtClean="0">
              <a:latin typeface="Comic Sans MS" pitchFamily="66" charset="0"/>
            </a:endParaRPr>
          </a:p>
          <a:p>
            <a:pPr algn="just" eaLnBrk="1" hangingPunct="1">
              <a:lnSpc>
                <a:spcPct val="80000"/>
              </a:lnSpc>
            </a:pPr>
            <a:r>
              <a:rPr lang="fr-FR" sz="2200" b="1" dirty="0" smtClean="0">
                <a:latin typeface="Comic Sans MS" pitchFamily="66" charset="0"/>
              </a:rPr>
              <a:t>Désavantage</a:t>
            </a:r>
            <a:r>
              <a:rPr lang="fr-FR" sz="2200" dirty="0" smtClean="0">
                <a:latin typeface="Comic Sans MS" pitchFamily="66" charset="0"/>
              </a:rPr>
              <a:t> physique, mental ou social qui peut provenir d'une maladie, d'une malformation, d’un traumatisme ou d'obstacles </a:t>
            </a:r>
            <a:r>
              <a:rPr lang="fr-FR" sz="2200" b="1" dirty="0" smtClean="0">
                <a:latin typeface="Comic Sans MS" pitchFamily="66" charset="0"/>
              </a:rPr>
              <a:t>limitant temporairement ou définitivement</a:t>
            </a:r>
            <a:r>
              <a:rPr lang="fr-FR" sz="2200" dirty="0" smtClean="0">
                <a:latin typeface="Comic Sans MS" pitchFamily="66" charset="0"/>
              </a:rPr>
              <a:t> certaines activités .</a:t>
            </a:r>
          </a:p>
          <a:p>
            <a:endParaRPr lang="fr-FR" dirty="0" smtClean="0"/>
          </a:p>
        </p:txBody>
      </p:sp>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3422</Words>
  <Application>Microsoft Office PowerPoint</Application>
  <PresentationFormat>Affichage à l'écran (4:3)</PresentationFormat>
  <Paragraphs>523</Paragraphs>
  <Slides>73</Slides>
  <Notes>1</Notes>
  <HiddenSlides>0</HiddenSlides>
  <MMClips>0</MMClips>
  <ScaleCrop>false</ScaleCrop>
  <HeadingPairs>
    <vt:vector size="4" baseType="variant">
      <vt:variant>
        <vt:lpstr>Thème</vt:lpstr>
      </vt:variant>
      <vt:variant>
        <vt:i4>1</vt:i4>
      </vt:variant>
      <vt:variant>
        <vt:lpstr>Titres des diapositives</vt:lpstr>
      </vt:variant>
      <vt:variant>
        <vt:i4>73</vt:i4>
      </vt:variant>
    </vt:vector>
  </HeadingPairs>
  <TitlesOfParts>
    <vt:vector size="74" baseType="lpstr">
      <vt:lpstr>Modèle par défaut</vt:lpstr>
      <vt:lpstr>THEME: LE RETOUR AU TRAVAIL</vt:lpstr>
      <vt:lpstr>              Les raisons        1/ Préserver  une main d-d’œuvre compétente et stable        2/ Réduire la pression sur la CNAS </vt:lpstr>
      <vt:lpstr>L’objectif  défini,  comment procéder pour l’atteindre ?</vt:lpstr>
      <vt:lpstr>Nous sommes tous des malades chroniques</vt:lpstr>
      <vt:lpstr>LE MANAGEMENT PROACTIF  DES MALADIES CHRONIQUES  DANS L’ENTREPRISE</vt:lpstr>
      <vt:lpstr>   C’est tout l'art de la réflexion stratégique. Savoir se fixer un objectif, déterminer les activités nécessaires pour y arriver, comment y arriver et pour chacune d'entre elles, décliner le processus en objectifs à atteindre et stratégies.  C’est le style de management où les managers/leaders utilisent des outils de management complémentaires adaptés aux objectifs :  les plans d’actions et les entretiens de suivi.  C’est le mode de gestion de l’entreprise qui ne « doit pas seulement s’adapter à des contraintes de l’environnement, mais tenter d’anticiper et de modifier ces contraintes en exploitant tout son potentiel dynamique  </vt:lpstr>
      <vt:lpstr>   Selon l'Organisation Mondiale de la Santé (OMS)   La maladie chronique est: "un problème de santé qui nécessite une prise en charge sur une période de plusieurs années ou plusieurs décennies." </vt:lpstr>
      <vt:lpstr>Diapositive 8</vt:lpstr>
      <vt:lpstr>L’ HANDICAP</vt:lpstr>
      <vt:lpstr>LES MALADIES CHRONIQUES POSENT PROBLEMES </vt:lpstr>
      <vt:lpstr>   Le tabac, une mauvaise alimentation, l’alcool et le manque d’activité physique . Facteurs liés au mode de vie qui serait possible de le modifier par des changements de comportement et /ou par l’influence d’initiatives de promotion de la santé au travail.   </vt:lpstr>
      <vt:lpstr>  POURQUOI L’ENTREPRISE DOIT-ELLE  S’ Y INTERESSER ? </vt:lpstr>
      <vt:lpstr>  EFFETS DES MALADIES CHRONIQUES </vt:lpstr>
      <vt:lpstr>Effets dans le travail</vt:lpstr>
      <vt:lpstr>a-Dysfonctionnements dans l'entreprise </vt:lpstr>
      <vt:lpstr>  b- Dysfonctionnements pour le salarié </vt:lpstr>
      <vt:lpstr> c- Dysfonctionnements pour le collectif de travail </vt:lpstr>
      <vt:lpstr>     DEFIS SOULEVES PAR LES MALADIES CHRONIQUES     </vt:lpstr>
      <vt:lpstr>Diapositive 19</vt:lpstr>
      <vt:lpstr>  LES MALADIES CHRONIQUES : UN MOYEN DE REUSSITE </vt:lpstr>
      <vt:lpstr>  PROMOTION DE LA SANTE AU TRAVAIL </vt:lpstr>
      <vt:lpstr>    QUEL INTERET A L’ENTREPRISE  A S’EMPARER REELLEMENT DU SUJET ?   </vt:lpstr>
      <vt:lpstr>       POURQUOI S’INTERESSER A LA GESTION DE LA SANTE AU TRAVAIL, AU RETOUR A L’EMPLOI ET AUX MALADIES CHRONIQUES ?    </vt:lpstr>
      <vt:lpstr>  POURQUOI INVESTIR ? </vt:lpstr>
      <vt:lpstr>     Que gagne le salarié ?  Le maintien dans l’emploi ou le retour au travail peut faire de grands miracles pour la santé mentale du travailleur atteint d’une maladie chronique, car sa contribution se trouve ainsi valorisée. Un retour au travail peut même l’aider à guérir complètement.   Il perçoit à nouveau l’intégralité de son revenu et par conséquent bénéficie d’une meilleure qualité de vie. </vt:lpstr>
      <vt:lpstr>    LES AVANTAGES DE LA PRISE EN CHARGE DES MALADIES CHRONIQUES EVOLUTIVES   </vt:lpstr>
      <vt:lpstr>  POUR QUELLE RAISON EST-IL IMPORTANT D’ASSURER LE MAINTIEN DANS L’EMPLOI ET LE RETOUR AU TRAVAIL DES SALARIES ATTEINTS D’UNE MALADIE CHRONIQUE ? </vt:lpstr>
      <vt:lpstr>   Pour la personne   </vt:lpstr>
      <vt:lpstr>  LE MAINTIEN AU POSTE ET PREVENTION DU RISQUE DE DESINSERTION PROFESSIONNELLE </vt:lpstr>
      <vt:lpstr>      En entreprise, malgré une volonté forte d’un nombre important de professionnels internes (médecin du travail, Directeur du bien-être au travail, managers, collègues et syndicats) et externes à l’entreprise (médecins, assistants (es) sociaux/sociales, associations) la réinsertion et le maintien dans l’emploi restent souvent ponctuels,  singuliers et très peu coordonnés.   Afin de donner de la cohérence et de la coordination à ces actions, et pour appréhender au mieux ces maladies chroniques au travail il faut développer une démarche « conduite de projet » centrées sur l’approche par le travail afin de permettre à l’entreprise de passer d’une démarche individuelle à une réelle stratégie autour d’une politique de maintien dans l’emploi.   L'objectif du projet consiste à construire avec les acteurs de l'entreprise, Directeur du bien-être au travail et représentants du personnel, des moyens et des outils opérationnels d'information, de formation et d'intervention qui permettront de nouvelles pratiques efficaces du maintien dans l'emploi de salariés malades.    Notons également que : la mise en place des politiques d'intégration, de maintien dans l'emploi est évidemment plus difficile pour la petite entreprise qui a un carnet de commande à quelques mois : Intégrer un salarié malade est un investissement à moyen terme, pourtant, elle va être amenée à le faire, car du personnel très qualifié, avec de vraies compétences est souvent difficile à trouver et à remplacer : un charpentier d'art, par exemple, obligé de cesser de travailler parce qu'il est diabétique, est un vrai problème pour une entreprise.   </vt:lpstr>
      <vt:lpstr> DEMARCHE      « CONDUITE DE PROJET » </vt:lpstr>
      <vt:lpstr>CE QUE L’EMPLOYEUR PEUT FAIRE POUR LA PROMOTION DE LA SANTE AU TRAVAIL</vt:lpstr>
      <vt:lpstr>Ce programme comprend des plans individuels de retour à l’emploi, adaptés au cas du travailleur pour l’aider à reprendre une activité professionnelle appropriée. La majorité des personnes ayant été victimes d’un accident ou d’une maladies, selon leurs taches et leurs responsabilités, sont en mesure de revenir à un certain type de travail, alors qu’ils sont encore en convalescence.  Un retour à l’emploi peut même favoriser la guérison, en limitant le risque d’une incapacité de longue durée.     L’entreprise doit : - assurer l’élaboration de critères de bonnes pratiques pour la promotion de la santé au travail , - avoir la vision « un employé en bonne santé dans une entreprise saine » - former une équipe pluridisciplinaire, qui par un travail collectif, ses membres, ses partenaires et tous les acteurs concernés visent à améliorer la santé et le bien-être au travail et à réduire l’impact de la maladie professionnelle sur la population active. cette équipe constitue une plateforme pour tout ceux qui ont à cœur d’améliorer la santé au travail.</vt:lpstr>
      <vt:lpstr>  L’APPROCHE A DEVELOPPER POUR AGIR        SUR LES MALADIES CHRONIQUES EVOLUTIVES </vt:lpstr>
      <vt:lpstr>  CONCILIATION IMPACTS DES MALADIES  ET PERFORMANCE </vt:lpstr>
      <vt:lpstr>  UNE COORDINATION DES ACTIONS  ET UN ACCOMPAGNEMENT PLUS EFFICACE </vt:lpstr>
      <vt:lpstr>  UNE APPROCHE PAR L’ORGANISATION  DU TRAVAIL </vt:lpstr>
      <vt:lpstr>  MISE EN ŒUVRE DE LA DEMARCHE   « conduite de projet »  </vt:lpstr>
      <vt:lpstr>Diapositive 39</vt:lpstr>
      <vt:lpstr>Diapositive 40</vt:lpstr>
      <vt:lpstr>Diapositive 41</vt:lpstr>
      <vt:lpstr>Diapositive 42</vt:lpstr>
      <vt:lpstr>Diapositive 43</vt:lpstr>
      <vt:lpstr>  CRITERES DE BASE A RESPECTER DANS  LA GESTION DE LA SANTE AU TRAVAIL  </vt:lpstr>
      <vt:lpstr>      CRITERES ET NORMES DE QUALITE POUR L’OBTENTION DES EVOLUTIONS POSITIVES  A LONG TERME    </vt:lpstr>
      <vt:lpstr>     LES DIFFERENTS OPERATEURS (ACTEURS)  DU MAINTIEN EN EMPLOI    </vt:lpstr>
      <vt:lpstr>       Les associations de patients    Elles connaissent les retentissements des maladies et réalisent des projets liés au travail, comme sur l’insertion ou le maintien en emploi.  Elles ont une démarche d’éducation à la santé très importante.  Elles peuvent accompagner les informations données par le médecin au patient.  Elles se font parfois mieux comprendre car elles utilisent un vocabulaire vulgarisé.  Elles peuvent aussi effectuer des formations spécifiques aux pathologies dont elles ont l’expertise, auprès de divers organismes, afin que les personnes soient mieux prises en charge.    </vt:lpstr>
      <vt:lpstr>   LE PLAN D’ACTIONS EN SIX ETAPES     </vt:lpstr>
      <vt:lpstr>Diapositive 49</vt:lpstr>
      <vt:lpstr>Diapositive 50</vt:lpstr>
      <vt:lpstr>Diapositive 51</vt:lpstr>
      <vt:lpstr>Diapositive 52</vt:lpstr>
      <vt:lpstr>Diapositive 53</vt:lpstr>
      <vt:lpstr>Diapositive 54</vt:lpstr>
      <vt:lpstr>Diapositive 55</vt:lpstr>
      <vt:lpstr>Diapositive 56</vt:lpstr>
      <vt:lpstr>Diapositive 57</vt:lpstr>
      <vt:lpstr>  COMBINAISON  DE DIVERS OUTILS ET DISPOSITIFS  </vt:lpstr>
      <vt:lpstr>  PLACE ET ROLE DES PARTENAIRES SOCIAUX </vt:lpstr>
      <vt:lpstr> LES CONDITIONS DE REUSSITE  D’UN PROJET MCE EN ENTREPRISE </vt:lpstr>
      <vt:lpstr>  AUTRES CONDITIONS DE RÉUSSITE, ON PEUT NOTER  </vt:lpstr>
      <vt:lpstr>  FREINS ET OBSTACLES  A LA REUSSITE DU PROJET </vt:lpstr>
      <vt:lpstr>Diapositive 63</vt:lpstr>
      <vt:lpstr>  CONCLUSION </vt:lpstr>
      <vt:lpstr>Diapositive 65</vt:lpstr>
      <vt:lpstr>  RECOMMANDATIONS </vt:lpstr>
      <vt:lpstr>  CODE DE BONNES CONDUITES  DESTINE AU RESPONSABLE/DIRIGEANT  EN MATIERE DE RETOUR AU TRAVAIL  </vt:lpstr>
      <vt:lpstr>Diapositive 68</vt:lpstr>
      <vt:lpstr>Diapositive 69</vt:lpstr>
      <vt:lpstr>Diapositive 70</vt:lpstr>
      <vt:lpstr>Prévenir le risque de désinsertion professionnelle,  c’est offrir à la personne malade un milieu inclusif</vt:lpstr>
      <vt:lpstr> Proposition  Un prélèvement d’une cotisation pour maladies chroniques:   une cotisation (d’un taux symbolique) incitative à une culture de bonne santé au travail, restituée à la personne lors de son départ à la retraite sans atteinte d’aucune maladie chronique.  </vt:lpstr>
      <vt:lpstr>Merci pour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 bit</dc:creator>
  <cp:lastModifiedBy>BENSAID</cp:lastModifiedBy>
  <cp:revision>485</cp:revision>
  <cp:lastPrinted>1601-01-01T00:00:00Z</cp:lastPrinted>
  <dcterms:created xsi:type="dcterms:W3CDTF">1601-01-01T00:00:00Z</dcterms:created>
  <dcterms:modified xsi:type="dcterms:W3CDTF">2019-12-14T10:16:14Z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